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1" r:id="rId4"/>
    <p:sldId id="262"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66"/>
    <a:srgbClr val="FFFF99"/>
    <a:srgbClr val="0000FF"/>
    <a:srgbClr val="FF00FF"/>
    <a:srgbClr val="0033CC"/>
    <a:srgbClr val="00FF99"/>
    <a:srgbClr val="A50021"/>
    <a:srgbClr val="9900CC"/>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19.05.2014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pPr/>
              <a:t>19.05.2014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19.05.2014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pPr/>
              <a:t>19.05.2014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19.05.2014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pPr/>
              <a:t>19.05.2014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19.05.2014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19.05.2014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19.05.2014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19.05.2014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19.05.2014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pPr/>
              <a:t>19.05.2014</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дом\Desktop\1306555821_kotenok-po-imeni-gav-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67" y="1658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251520" y="332656"/>
            <a:ext cx="8352927" cy="769441"/>
          </a:xfrm>
          <a:prstGeom prst="rect">
            <a:avLst/>
          </a:prstGeom>
        </p:spPr>
        <p:txBody>
          <a:bodyPr wrap="square">
            <a:spAutoFit/>
          </a:bodyPr>
          <a:lstStyle/>
          <a:p>
            <a:pPr algn="ctr"/>
            <a:r>
              <a:rPr lang="ru-RU" sz="4400" b="1" dirty="0">
                <a:ln>
                  <a:solidFill>
                    <a:srgbClr val="FF00FF"/>
                  </a:solidFill>
                </a:ln>
                <a:solidFill>
                  <a:srgbClr val="FFFF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«Котёнок по имени Гав»</a:t>
            </a:r>
            <a:endParaRPr lang="ru-RU" sz="4400" dirty="0">
              <a:ln>
                <a:solidFill>
                  <a:srgbClr val="FF00FF"/>
                </a:solidFill>
              </a:ln>
              <a:solidFill>
                <a:srgbClr val="FFFF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endParaRPr>
          </a:p>
        </p:txBody>
      </p:sp>
      <p:sp>
        <p:nvSpPr>
          <p:cNvPr id="4" name="Прямоугольник 3"/>
          <p:cNvSpPr/>
          <p:nvPr/>
        </p:nvSpPr>
        <p:spPr>
          <a:xfrm>
            <a:off x="277601" y="5949280"/>
            <a:ext cx="8496944" cy="769441"/>
          </a:xfrm>
          <a:prstGeom prst="rect">
            <a:avLst/>
          </a:prstGeom>
        </p:spPr>
        <p:txBody>
          <a:bodyPr wrap="square">
            <a:spAutoFit/>
          </a:bodyPr>
          <a:lstStyle/>
          <a:p>
            <a:pPr algn="ctr"/>
            <a:r>
              <a:rPr lang="ru-RU" sz="4400" b="1" dirty="0">
                <a:solidFill>
                  <a:schemeClr val="bg1"/>
                </a:solidFill>
                <a:latin typeface="Times New Roman" pitchFamily="18" charset="0"/>
                <a:cs typeface="Times New Roman" pitchFamily="18" charset="0"/>
              </a:rPr>
              <a:t>«</a:t>
            </a:r>
            <a:r>
              <a:rPr lang="ru-RU" sz="4400" b="1" dirty="0" err="1">
                <a:ln>
                  <a:solidFill>
                    <a:srgbClr val="00FF99"/>
                  </a:solidFill>
                </a:ln>
                <a:solidFill>
                  <a:srgbClr val="00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Мәче</a:t>
            </a:r>
            <a:r>
              <a:rPr lang="ru-RU" sz="4400" b="1" dirty="0">
                <a:ln>
                  <a:solidFill>
                    <a:srgbClr val="00FF99"/>
                  </a:solidFill>
                </a:ln>
                <a:solidFill>
                  <a:srgbClr val="00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400" b="1" dirty="0" err="1">
                <a:ln>
                  <a:solidFill>
                    <a:srgbClr val="00FF99"/>
                  </a:solidFill>
                </a:ln>
                <a:solidFill>
                  <a:srgbClr val="00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баласы</a:t>
            </a:r>
            <a:r>
              <a:rPr lang="ru-RU" sz="4400" b="1" dirty="0">
                <a:ln>
                  <a:solidFill>
                    <a:srgbClr val="00FF99"/>
                  </a:solidFill>
                </a:ln>
                <a:solidFill>
                  <a:srgbClr val="00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400" b="1" dirty="0" err="1">
                <a:ln>
                  <a:solidFill>
                    <a:srgbClr val="00FF99"/>
                  </a:solidFill>
                </a:ln>
                <a:solidFill>
                  <a:srgbClr val="00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исем</a:t>
            </a:r>
            <a:r>
              <a:rPr lang="ru-RU" sz="4400" b="1" dirty="0">
                <a:ln>
                  <a:solidFill>
                    <a:srgbClr val="00FF99"/>
                  </a:solidFill>
                </a:ln>
                <a:solidFill>
                  <a:srgbClr val="00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400" b="1" dirty="0" err="1">
                <a:ln>
                  <a:solidFill>
                    <a:srgbClr val="00FF99"/>
                  </a:solidFill>
                </a:ln>
                <a:solidFill>
                  <a:srgbClr val="00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буйлап</a:t>
            </a:r>
            <a:r>
              <a:rPr lang="ru-RU" sz="4400" b="1" dirty="0">
                <a:ln>
                  <a:solidFill>
                    <a:srgbClr val="00FF99"/>
                  </a:solidFill>
                </a:ln>
                <a:solidFill>
                  <a:srgbClr val="00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гав»</a:t>
            </a:r>
          </a:p>
        </p:txBody>
      </p:sp>
    </p:spTree>
    <p:extLst>
      <p:ext uri="{BB962C8B-B14F-4D97-AF65-F5344CB8AC3E}">
        <p14:creationId xmlns:p14="http://schemas.microsoft.com/office/powerpoint/2010/main" xmlns="" val="1805941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1924"/>
            <a:ext cx="9144000" cy="6724918"/>
          </a:xfrm>
          <a:prstGeom prst="rect">
            <a:avLst/>
          </a:prstGeom>
        </p:spPr>
        <p:txBody>
          <a:bodyPr wrap="square">
            <a:spAutoFit/>
          </a:bodyPr>
          <a:lstStyle/>
          <a:p>
            <a:pPr algn="ctr"/>
            <a:r>
              <a:rPr lang="ru-RU" sz="2400" b="1" dirty="0">
                <a:solidFill>
                  <a:srgbClr val="FF00FF"/>
                </a:solidFill>
                <a:latin typeface="Times New Roman" pitchFamily="18" charset="0"/>
                <a:cs typeface="Times New Roman" pitchFamily="18" charset="0"/>
              </a:rPr>
              <a:t>«Котёнок по имени </a:t>
            </a:r>
            <a:r>
              <a:rPr lang="ru-RU" sz="2400" b="1" dirty="0" smtClean="0">
                <a:solidFill>
                  <a:srgbClr val="FF00FF"/>
                </a:solidFill>
                <a:latin typeface="Times New Roman" pitchFamily="18" charset="0"/>
                <a:cs typeface="Times New Roman" pitchFamily="18" charset="0"/>
              </a:rPr>
              <a:t>Гав»</a:t>
            </a:r>
            <a:endParaRPr lang="ru-RU" sz="2400" dirty="0">
              <a:solidFill>
                <a:srgbClr val="FF00FF"/>
              </a:solidFill>
              <a:latin typeface="Times New Roman" pitchFamily="18" charset="0"/>
              <a:cs typeface="Times New Roman" pitchFamily="18" charset="0"/>
            </a:endParaRPr>
          </a:p>
          <a:p>
            <a:r>
              <a:rPr lang="ru-RU" sz="1600" b="1" dirty="0" smtClean="0">
                <a:solidFill>
                  <a:srgbClr val="C00000"/>
                </a:solidFill>
                <a:latin typeface="Times New Roman" pitchFamily="18" charset="0"/>
                <a:cs typeface="Times New Roman" pitchFamily="18" charset="0"/>
              </a:rPr>
              <a:t>В </a:t>
            </a:r>
            <a:r>
              <a:rPr lang="ru-RU" sz="1600" b="1" dirty="0">
                <a:solidFill>
                  <a:srgbClr val="C00000"/>
                </a:solidFill>
                <a:latin typeface="Times New Roman" pitchFamily="18" charset="0"/>
                <a:cs typeface="Times New Roman" pitchFamily="18" charset="0"/>
              </a:rPr>
              <a:t>основе этого мультипликационного сериала , состоящего из пяти частей лежат увлекательные сказки Григория </a:t>
            </a:r>
            <a:r>
              <a:rPr lang="ru-RU" sz="1600" b="1" dirty="0" err="1">
                <a:solidFill>
                  <a:srgbClr val="C00000"/>
                </a:solidFill>
                <a:latin typeface="Times New Roman" pitchFamily="18" charset="0"/>
                <a:cs typeface="Times New Roman" pitchFamily="18" charset="0"/>
              </a:rPr>
              <a:t>Остера</a:t>
            </a:r>
            <a:r>
              <a:rPr lang="ru-RU" sz="1600" b="1" dirty="0">
                <a:solidFill>
                  <a:srgbClr val="C00000"/>
                </a:solidFill>
                <a:latin typeface="Times New Roman" pitchFamily="18" charset="0"/>
                <a:cs typeface="Times New Roman" pitchFamily="18" charset="0"/>
              </a:rPr>
              <a:t>. Каждая из серий рассказывает о обычных и необычных приключениях котенка, которого зовут Гав, и его друга- щенка Шарика. Вместе друзья открывают для себя много нового из неизвестного им мира. А все началось , после того как щенок Шарик пулей носился по двору, издавая громкий лай «гав-гав». На его зов откликнулся маленький котенок, которого звали Гав. С тех пор друзья никогда не разлучались. Вместе им пришлось пережить много увлекательных приключений: прятаться на чердаке от молний и грома, искать «середину» сосиски, играть в салки и прятки, примерять намордник, общаться на секретном языке, который трудно понять даже тому,  кто на нем не говорит и искать то место, где живут хозяева. Все эти приключения закалили  и воспитали друзей, и они теперь хорошо знают , что вместе бояться совсем не страшно, а котлету надежнее всего прятать в собственном желудке</a:t>
            </a:r>
            <a:r>
              <a:rPr lang="ru-RU" sz="1600" b="1" dirty="0" smtClean="0">
                <a:solidFill>
                  <a:srgbClr val="C00000"/>
                </a:solidFill>
                <a:latin typeface="Times New Roman" pitchFamily="18" charset="0"/>
                <a:cs typeface="Times New Roman" pitchFamily="18" charset="0"/>
              </a:rPr>
              <a:t>.</a:t>
            </a:r>
          </a:p>
          <a:p>
            <a:pPr algn="ctr"/>
            <a:r>
              <a:rPr lang="ru-RU" sz="2000" b="1" dirty="0" smtClean="0">
                <a:solidFill>
                  <a:srgbClr val="FF00FF"/>
                </a:solidFill>
                <a:latin typeface="Times New Roman" pitchFamily="18" charset="0"/>
                <a:cs typeface="Times New Roman" pitchFamily="18" charset="0"/>
              </a:rPr>
              <a:t>«</a:t>
            </a:r>
            <a:r>
              <a:rPr lang="ru-RU" sz="2000" b="1" dirty="0" smtClean="0">
                <a:solidFill>
                  <a:srgbClr val="FF00FF"/>
                </a:solidFill>
                <a:latin typeface="Times New Roman" pitchFamily="18" charset="0"/>
                <a:cs typeface="Times New Roman" pitchFamily="18" charset="0"/>
              </a:rPr>
              <a:t>Гав </a:t>
            </a:r>
            <a:r>
              <a:rPr lang="ru-RU" sz="2000" b="1" dirty="0" err="1" smtClean="0">
                <a:solidFill>
                  <a:srgbClr val="FF00FF"/>
                </a:solidFill>
                <a:latin typeface="Times New Roman" pitchFamily="18" charset="0"/>
                <a:cs typeface="Times New Roman" pitchFamily="18" charset="0"/>
              </a:rPr>
              <a:t>исемле</a:t>
            </a:r>
            <a:r>
              <a:rPr lang="ru-RU" sz="2000" b="1" dirty="0" smtClean="0">
                <a:solidFill>
                  <a:srgbClr val="FF00FF"/>
                </a:solidFill>
                <a:latin typeface="Times New Roman" pitchFamily="18" charset="0"/>
                <a:cs typeface="Times New Roman" pitchFamily="18" charset="0"/>
              </a:rPr>
              <a:t> </a:t>
            </a:r>
            <a:r>
              <a:rPr lang="ru-RU" sz="2000" b="1" dirty="0" err="1" smtClean="0">
                <a:solidFill>
                  <a:srgbClr val="FF00FF"/>
                </a:solidFill>
                <a:latin typeface="Times New Roman" pitchFamily="18" charset="0"/>
                <a:cs typeface="Times New Roman" pitchFamily="18" charset="0"/>
              </a:rPr>
              <a:t>мәче баласы</a:t>
            </a:r>
            <a:r>
              <a:rPr lang="ru-RU" sz="2000" b="1" dirty="0" smtClean="0">
                <a:solidFill>
                  <a:srgbClr val="FF00FF"/>
                </a:solidFill>
                <a:latin typeface="Times New Roman" pitchFamily="18" charset="0"/>
                <a:cs typeface="Times New Roman" pitchFamily="18" charset="0"/>
              </a:rPr>
              <a:t>»</a:t>
            </a:r>
            <a:endParaRPr lang="ru-RU" sz="2000" b="1" dirty="0">
              <a:solidFill>
                <a:srgbClr val="FF00FF"/>
              </a:solidFill>
              <a:latin typeface="Times New Roman" pitchFamily="18" charset="0"/>
              <a:cs typeface="Times New Roman" pitchFamily="18" charset="0"/>
            </a:endParaRPr>
          </a:p>
          <a:p>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Б</a:t>
            </a:r>
            <a:r>
              <a:rPr lang="ru-RU" sz="1500" b="1" dirty="0" err="1" smtClean="0">
                <a:solidFill>
                  <a:srgbClr val="A50021"/>
                </a:solidFill>
                <a:latin typeface="Times New Roman" pitchFamily="18" charset="0"/>
                <a:cs typeface="Times New Roman" pitchFamily="18" charset="0"/>
              </a:rPr>
              <a:t>иш</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өлештән торган</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мультипликацион</a:t>
            </a:r>
            <a:r>
              <a:rPr lang="ru-RU" sz="1500" b="1" dirty="0" smtClean="0">
                <a:solidFill>
                  <a:srgbClr val="A50021"/>
                </a:solidFill>
                <a:latin typeface="Times New Roman" pitchFamily="18" charset="0"/>
                <a:cs typeface="Times New Roman" pitchFamily="18" charset="0"/>
              </a:rPr>
              <a:t>  </a:t>
            </a:r>
            <a:r>
              <a:rPr lang="ru-RU" sz="1500" b="1" dirty="0">
                <a:solidFill>
                  <a:srgbClr val="A50021"/>
                </a:solidFill>
                <a:latin typeface="Times New Roman" pitchFamily="18" charset="0"/>
                <a:cs typeface="Times New Roman" pitchFamily="18" charset="0"/>
              </a:rPr>
              <a:t>сериал </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нигезендә  </a:t>
            </a:r>
            <a:r>
              <a:rPr lang="ru-RU" sz="1500" b="1" dirty="0" smtClean="0">
                <a:solidFill>
                  <a:srgbClr val="A50021"/>
                </a:solidFill>
                <a:latin typeface="Times New Roman" pitchFamily="18" charset="0"/>
                <a:cs typeface="Times New Roman" pitchFamily="18" charset="0"/>
              </a:rPr>
              <a:t>Григория </a:t>
            </a:r>
            <a:r>
              <a:rPr lang="ru-RU" sz="1500" b="1" dirty="0" err="1" smtClean="0">
                <a:solidFill>
                  <a:srgbClr val="A50021"/>
                </a:solidFill>
                <a:latin typeface="Times New Roman" pitchFamily="18" charset="0"/>
                <a:cs typeface="Times New Roman" pitchFamily="18" charset="0"/>
              </a:rPr>
              <a:t>О</a:t>
            </a:r>
            <a:r>
              <a:rPr lang="ru-RU" sz="1500" b="1" dirty="0" err="1" smtClean="0">
                <a:solidFill>
                  <a:srgbClr val="A50021"/>
                </a:solidFill>
                <a:latin typeface="Times New Roman" pitchFamily="18" charset="0"/>
                <a:cs typeface="Times New Roman" pitchFamily="18" charset="0"/>
              </a:rPr>
              <a:t>стераның мавыктыргыч</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әкиятләре ята</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Һәр </a:t>
            </a:r>
            <a:r>
              <a:rPr lang="ru-RU" sz="1500" b="1" dirty="0" smtClean="0">
                <a:solidFill>
                  <a:srgbClr val="A50021"/>
                </a:solidFill>
                <a:latin typeface="Times New Roman" pitchFamily="18" charset="0"/>
                <a:cs typeface="Times New Roman" pitchFamily="18" charset="0"/>
              </a:rPr>
              <a:t>сериал  </a:t>
            </a:r>
            <a:r>
              <a:rPr lang="ru-RU" sz="1500" b="1" dirty="0" smtClean="0">
                <a:solidFill>
                  <a:srgbClr val="A50021"/>
                </a:solidFill>
                <a:latin typeface="Times New Roman" pitchFamily="18" charset="0"/>
                <a:cs typeface="Times New Roman" pitchFamily="18" charset="0"/>
              </a:rPr>
              <a:t>Г</a:t>
            </a:r>
            <a:r>
              <a:rPr lang="ru-RU" sz="1500" b="1" dirty="0" smtClean="0">
                <a:solidFill>
                  <a:srgbClr val="A50021"/>
                </a:solidFill>
                <a:latin typeface="Times New Roman" pitchFamily="18" charset="0"/>
                <a:cs typeface="Times New Roman" pitchFamily="18" charset="0"/>
              </a:rPr>
              <a:t>ав </a:t>
            </a:r>
            <a:r>
              <a:rPr lang="ru-RU" sz="1500" b="1" dirty="0" err="1" smtClean="0">
                <a:solidFill>
                  <a:srgbClr val="A50021"/>
                </a:solidFill>
                <a:latin typeface="Times New Roman" pitchFamily="18" charset="0"/>
                <a:cs typeface="Times New Roman" pitchFamily="18" charset="0"/>
              </a:rPr>
              <a:t>исемле</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мәче баласы</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һәм аның </a:t>
            </a:r>
            <a:r>
              <a:rPr lang="ru-RU" sz="1500" b="1" dirty="0" smtClean="0">
                <a:solidFill>
                  <a:srgbClr val="A50021"/>
                </a:solidFill>
                <a:latin typeface="Times New Roman" pitchFamily="18" charset="0"/>
                <a:cs typeface="Times New Roman" pitchFamily="18" charset="0"/>
              </a:rPr>
              <a:t>дусты </a:t>
            </a:r>
            <a:r>
              <a:rPr lang="ru-RU" sz="1500" b="1" dirty="0" err="1" smtClean="0">
                <a:solidFill>
                  <a:srgbClr val="A50021"/>
                </a:solidFill>
                <a:latin typeface="Times New Roman" pitchFamily="18" charset="0"/>
                <a:cs typeface="Times New Roman" pitchFamily="18" charset="0"/>
              </a:rPr>
              <a:t>кечек</a:t>
            </a:r>
            <a:r>
              <a:rPr lang="ru-RU" sz="1500" b="1" dirty="0" smtClean="0">
                <a:solidFill>
                  <a:srgbClr val="A50021"/>
                </a:solidFill>
                <a:latin typeface="Times New Roman" pitchFamily="18" charset="0"/>
                <a:cs typeface="Times New Roman" pitchFamily="18" charset="0"/>
              </a:rPr>
              <a:t> – </a:t>
            </a:r>
            <a:r>
              <a:rPr lang="ru-RU" sz="1500" b="1" dirty="0" err="1" smtClean="0">
                <a:solidFill>
                  <a:srgbClr val="A50021"/>
                </a:solidFill>
                <a:latin typeface="Times New Roman" pitchFamily="18" charset="0"/>
                <a:cs typeface="Times New Roman" pitchFamily="18" charset="0"/>
              </a:rPr>
              <a:t>Шарчыкның гадәти һәм гадәти булмаган</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маҗаралары туурында</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сөйли</a:t>
            </a:r>
            <a:r>
              <a:rPr lang="ru-RU" sz="1500" b="1" dirty="0" smtClean="0">
                <a:solidFill>
                  <a:srgbClr val="A50021"/>
                </a:solidFill>
                <a:latin typeface="Times New Roman" pitchFamily="18" charset="0"/>
                <a:cs typeface="Times New Roman" pitchFamily="18" charset="0"/>
              </a:rPr>
              <a:t>. </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Д</a:t>
            </a:r>
            <a:r>
              <a:rPr lang="ru-RU" sz="1500" b="1" dirty="0" err="1" smtClean="0">
                <a:solidFill>
                  <a:srgbClr val="A50021"/>
                </a:solidFill>
                <a:latin typeface="Times New Roman" pitchFamily="18" charset="0"/>
                <a:cs typeface="Times New Roman" pitchFamily="18" charset="0"/>
              </a:rPr>
              <a:t>услар</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бергәләшеп, үзләре өчен  билгесез</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дөнь</a:t>
            </a:r>
            <a:r>
              <a:rPr lang="tt-RU" sz="1500" b="1" dirty="0" smtClean="0">
                <a:solidFill>
                  <a:srgbClr val="A50021"/>
                </a:solidFill>
                <a:latin typeface="Times New Roman" pitchFamily="18" charset="0"/>
                <a:cs typeface="Times New Roman" pitchFamily="18" charset="0"/>
              </a:rPr>
              <a:t>яның бик күп яңалыкларын ачалар.</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Бу</a:t>
            </a:r>
            <a:r>
              <a:rPr lang="ru-RU" sz="1500" b="1" dirty="0" smtClean="0">
                <a:solidFill>
                  <a:srgbClr val="A50021"/>
                </a:solidFill>
                <a:latin typeface="Times New Roman" pitchFamily="18" charset="0"/>
                <a:cs typeface="Times New Roman" pitchFamily="18" charset="0"/>
              </a:rPr>
              <a:t> </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Шарчыкның ишек</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алдында</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һау </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һау </a:t>
            </a:r>
            <a:r>
              <a:rPr lang="ru-RU" sz="1500" b="1" dirty="0" err="1"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өреп </a:t>
            </a:r>
            <a:r>
              <a:rPr lang="ru-RU" sz="1500" b="1" dirty="0" smtClean="0">
                <a:solidFill>
                  <a:srgbClr val="A50021"/>
                </a:solidFill>
                <a:latin typeface="Times New Roman" pitchFamily="18" charset="0"/>
                <a:cs typeface="Times New Roman" pitchFamily="18" charset="0"/>
              </a:rPr>
              <a:t>, пуля </a:t>
            </a:r>
            <a:r>
              <a:rPr lang="ru-RU" sz="1500" b="1" dirty="0" err="1" smtClean="0">
                <a:solidFill>
                  <a:srgbClr val="A50021"/>
                </a:solidFill>
                <a:latin typeface="Times New Roman" pitchFamily="18" charset="0"/>
                <a:cs typeface="Times New Roman" pitchFamily="18" charset="0"/>
              </a:rPr>
              <a:t>тизлегендәй  йөгереп йөрүдән башланды</a:t>
            </a:r>
            <a:r>
              <a:rPr lang="ru-RU" sz="1500" b="1" dirty="0" smtClean="0">
                <a:solidFill>
                  <a:srgbClr val="A50021"/>
                </a:solidFill>
                <a:latin typeface="Times New Roman" pitchFamily="18" charset="0"/>
                <a:cs typeface="Times New Roman" pitchFamily="18" charset="0"/>
              </a:rPr>
              <a:t>. </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Аның чакыруын</a:t>
            </a:r>
            <a:r>
              <a:rPr lang="ru-RU" sz="1500" b="1" dirty="0" smtClean="0">
                <a:solidFill>
                  <a:srgbClr val="A50021"/>
                </a:solidFill>
                <a:latin typeface="Times New Roman" pitchFamily="18" charset="0"/>
                <a:cs typeface="Times New Roman" pitchFamily="18" charset="0"/>
              </a:rPr>
              <a:t>  </a:t>
            </a:r>
            <a:r>
              <a:rPr lang="ru-RU" sz="1500" b="1" dirty="0" smtClean="0">
                <a:solidFill>
                  <a:srgbClr val="A50021"/>
                </a:solidFill>
                <a:latin typeface="Times New Roman" pitchFamily="18" charset="0"/>
                <a:cs typeface="Times New Roman" pitchFamily="18" charset="0"/>
              </a:rPr>
              <a:t>Г</a:t>
            </a:r>
            <a:r>
              <a:rPr lang="ru-RU" sz="1500" b="1" dirty="0" smtClean="0">
                <a:solidFill>
                  <a:srgbClr val="A50021"/>
                </a:solidFill>
                <a:latin typeface="Times New Roman" pitchFamily="18" charset="0"/>
                <a:cs typeface="Times New Roman" pitchFamily="18" charset="0"/>
              </a:rPr>
              <a:t>ав </a:t>
            </a:r>
            <a:r>
              <a:rPr lang="ru-RU" sz="1500" b="1" dirty="0" err="1" smtClean="0">
                <a:solidFill>
                  <a:srgbClr val="A50021"/>
                </a:solidFill>
                <a:latin typeface="Times New Roman" pitchFamily="18" charset="0"/>
                <a:cs typeface="Times New Roman" pitchFamily="18" charset="0"/>
              </a:rPr>
              <a:t>исемле</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мәче баласы</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ишетеп</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килеп</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җитте </a:t>
            </a:r>
            <a:r>
              <a:rPr lang="ru-RU" sz="1500" b="1" dirty="0" smtClean="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чаклардан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бирле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дуслар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беркайчан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аерылмадылар</a:t>
            </a:r>
            <a:r>
              <a:rPr lang="ru-RU" sz="1500" b="1" dirty="0">
                <a:solidFill>
                  <a:srgbClr val="A50021"/>
                </a:solidFill>
                <a:latin typeface="Times New Roman" pitchFamily="18" charset="0"/>
                <a:cs typeface="Times New Roman" pitchFamily="18" charset="0"/>
              </a:rPr>
              <a:t>. </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А</a:t>
            </a:r>
            <a:r>
              <a:rPr lang="ru-RU" sz="1500" b="1" dirty="0" err="1" smtClean="0">
                <a:solidFill>
                  <a:srgbClr val="A50021"/>
                </a:solidFill>
                <a:latin typeface="Times New Roman" pitchFamily="18" charset="0"/>
                <a:cs typeface="Times New Roman" pitchFamily="18" charset="0"/>
              </a:rPr>
              <a:t>ларга</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бергәләп,  күп </a:t>
            </a:r>
            <a:r>
              <a:rPr lang="ru-RU" sz="1500" b="1" dirty="0" err="1">
                <a:solidFill>
                  <a:srgbClr val="A50021"/>
                </a:solidFill>
                <a:latin typeface="Times New Roman" pitchFamily="18" charset="0"/>
                <a:cs typeface="Times New Roman" pitchFamily="18" charset="0"/>
              </a:rPr>
              <a:t>мавыктыргыч</a:t>
            </a:r>
            <a:r>
              <a:rPr lang="ru-RU" sz="1500" b="1" dirty="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маҗаралар кичерергә </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чормада</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яшенән, күк  күкрәүдән яшеренргә, сосискаларның  уртасын</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э</a:t>
            </a:r>
            <a:r>
              <a:rPr lang="ru-RU" sz="1500" b="1" dirty="0" err="1" smtClean="0">
                <a:solidFill>
                  <a:srgbClr val="A50021"/>
                </a:solidFill>
                <a:latin typeface="Times New Roman" pitchFamily="18" charset="0"/>
                <a:cs typeface="Times New Roman" pitchFamily="18" charset="0"/>
              </a:rPr>
              <a:t>зләргә</a:t>
            </a:r>
            <a:r>
              <a:rPr lang="ru-RU" sz="1500" b="1" dirty="0" err="1" smtClean="0">
                <a:solidFill>
                  <a:srgbClr val="A50021"/>
                </a:solidFill>
                <a:latin typeface="Times New Roman" pitchFamily="18" charset="0"/>
                <a:cs typeface="Times New Roman" pitchFamily="18" charset="0"/>
              </a:rPr>
              <a:t> </a:t>
            </a:r>
            <a:r>
              <a:rPr lang="ru-RU" sz="1500" b="1" dirty="0">
                <a:solidFill>
                  <a:srgbClr val="A50021"/>
                </a:solidFill>
                <a:latin typeface="Times New Roman" pitchFamily="18" charset="0"/>
                <a:cs typeface="Times New Roman" pitchFamily="18" charset="0"/>
              </a:rPr>
              <a:t>, </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әбәк-әбәкләр  </a:t>
            </a:r>
            <a:r>
              <a:rPr lang="ru-RU" sz="1500" b="1" dirty="0" err="1">
                <a:solidFill>
                  <a:srgbClr val="A50021"/>
                </a:solidFill>
                <a:latin typeface="Times New Roman" pitchFamily="18" charset="0"/>
                <a:cs typeface="Times New Roman" pitchFamily="18" charset="0"/>
              </a:rPr>
              <a:t>һәм </a:t>
            </a:r>
            <a:r>
              <a:rPr lang="ru-RU" sz="1500" b="1" dirty="0" err="1" smtClean="0">
                <a:solidFill>
                  <a:srgbClr val="A50021"/>
                </a:solidFill>
                <a:latin typeface="Times New Roman" pitchFamily="18" charset="0"/>
                <a:cs typeface="Times New Roman" pitchFamily="18" charset="0"/>
              </a:rPr>
              <a:t>качыш</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уйнарга</a:t>
            </a:r>
            <a:r>
              <a:rPr lang="ru-RU" sz="1500" b="1" dirty="0" smtClean="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киеп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карарга</a:t>
            </a:r>
            <a:r>
              <a:rPr lang="ru-RU" sz="1500" b="1" dirty="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борынчык</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киеп</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карарга</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яшерен</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телдә  аралашырга</a:t>
            </a:r>
            <a:r>
              <a:rPr lang="ru-RU" sz="1500" b="1" dirty="0" smtClean="0">
                <a:solidFill>
                  <a:srgbClr val="A50021"/>
                </a:solidFill>
                <a:latin typeface="Times New Roman" pitchFamily="18" charset="0"/>
                <a:cs typeface="Times New Roman" pitchFamily="18" charset="0"/>
              </a:rPr>
              <a:t>  туры </a:t>
            </a:r>
            <a:r>
              <a:rPr lang="ru-RU" sz="1500" b="1" dirty="0" err="1" smtClean="0">
                <a:solidFill>
                  <a:srgbClr val="A50021"/>
                </a:solidFill>
                <a:latin typeface="Times New Roman" pitchFamily="18" charset="0"/>
                <a:cs typeface="Times New Roman" pitchFamily="18" charset="0"/>
              </a:rPr>
              <a:t>килде</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Барлык</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бу</a:t>
            </a:r>
            <a:r>
              <a:rPr lang="ru-RU" sz="1500" b="1" dirty="0" smtClean="0">
                <a:solidFill>
                  <a:srgbClr val="A50021"/>
                </a:solidFill>
                <a:latin typeface="Times New Roman" pitchFamily="18" charset="0"/>
                <a:cs typeface="Times New Roman" pitchFamily="18" charset="0"/>
              </a:rPr>
              <a:t> </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маҗаралар </a:t>
            </a:r>
            <a:r>
              <a:rPr lang="ru-RU" sz="1500" b="1" dirty="0" err="1" smtClean="0">
                <a:solidFill>
                  <a:srgbClr val="A50021"/>
                </a:solidFill>
                <a:latin typeface="Times New Roman" pitchFamily="18" charset="0"/>
                <a:cs typeface="Times New Roman" pitchFamily="18" charset="0"/>
              </a:rPr>
              <a:t>дусларны</a:t>
            </a:r>
            <a:r>
              <a:rPr lang="ru-RU" sz="1500" b="1" dirty="0" smtClean="0">
                <a:solidFill>
                  <a:srgbClr val="A50021"/>
                </a:solidFill>
                <a:latin typeface="Times New Roman" pitchFamily="18" charset="0"/>
                <a:cs typeface="Times New Roman" pitchFamily="18" charset="0"/>
              </a:rPr>
              <a:t> </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чыныктырды</a:t>
            </a:r>
            <a:r>
              <a:rPr lang="ru-RU" sz="1500" b="1" dirty="0" smtClean="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 </a:t>
            </a:r>
            <a:r>
              <a:rPr lang="ru-RU" sz="1500" b="1" dirty="0" err="1" smtClean="0">
                <a:solidFill>
                  <a:srgbClr val="A50021"/>
                </a:solidFill>
                <a:latin typeface="Times New Roman" pitchFamily="18" charset="0"/>
                <a:cs typeface="Times New Roman" pitchFamily="18" charset="0"/>
              </a:rPr>
              <a:t>тәрбияләде </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хәзер алар</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бергәләп куркуның әле куркыныч</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түгел икәнен,  ә котлетны</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шәхси үз </a:t>
            </a:r>
            <a:r>
              <a:rPr lang="ru-RU" sz="1500" b="1" dirty="0" err="1" smtClean="0">
                <a:solidFill>
                  <a:srgbClr val="A50021"/>
                </a:solidFill>
                <a:latin typeface="Times New Roman" pitchFamily="18" charset="0"/>
                <a:cs typeface="Times New Roman" pitchFamily="18" charset="0"/>
              </a:rPr>
              <a:t>ашказаныңда саклауның иң ышынычлы</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булуын</a:t>
            </a:r>
            <a:r>
              <a:rPr lang="ru-RU" sz="1500" b="1" dirty="0" smtClean="0">
                <a:solidFill>
                  <a:srgbClr val="A50021"/>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яхшы</a:t>
            </a:r>
            <a:r>
              <a:rPr lang="ru-RU" sz="1500" b="1" dirty="0" smtClean="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беләләр </a:t>
            </a:r>
            <a:r>
              <a:rPr lang="ru-RU" sz="1500" b="1" dirty="0" smtClean="0">
                <a:solidFill>
                  <a:srgbClr val="A50021"/>
                </a:solidFill>
                <a:latin typeface="Times New Roman" pitchFamily="18" charset="0"/>
                <a:cs typeface="Times New Roman" pitchFamily="18" charset="0"/>
              </a:rPr>
              <a:t>.</a:t>
            </a:r>
            <a:endParaRPr lang="ru-RU" sz="1500" b="1" dirty="0">
              <a:solidFill>
                <a:srgbClr val="A50021"/>
              </a:solidFill>
              <a:latin typeface="Times New Roman" pitchFamily="18" charset="0"/>
              <a:cs typeface="Times New Roman" pitchFamily="18" charset="0"/>
            </a:endParaRPr>
          </a:p>
          <a:p>
            <a:endParaRPr lang="ru-RU" sz="1500"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429982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дом\Desktop\rajzfilm_2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037" y="1024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4067944" y="4437112"/>
            <a:ext cx="4176464" cy="923330"/>
          </a:xfrm>
          <a:prstGeom prst="rect">
            <a:avLst/>
          </a:prstGeom>
        </p:spPr>
        <p:txBody>
          <a:bodyPr wrap="square">
            <a:spAutoFit/>
          </a:bodyPr>
          <a:lstStyle/>
          <a:p>
            <a:pPr algn="ctr"/>
            <a:r>
              <a:rPr lang="ru-RU" sz="5400" b="1" dirty="0">
                <a:ln>
                  <a:solidFill>
                    <a:srgbClr val="FFFF00"/>
                  </a:solidFill>
                </a:ln>
                <a:solidFill>
                  <a:srgbClr val="A5002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«Золушка</a:t>
            </a:r>
            <a:r>
              <a:rPr lang="ru-RU" sz="5400" dirty="0">
                <a:ln>
                  <a:solidFill>
                    <a:srgbClr val="FFFF00"/>
                  </a:solidFill>
                </a:ln>
                <a:solidFill>
                  <a:srgbClr val="A5002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p>
        </p:txBody>
      </p:sp>
    </p:spTree>
    <p:extLst>
      <p:ext uri="{BB962C8B-B14F-4D97-AF65-F5344CB8AC3E}">
        <p14:creationId xmlns:p14="http://schemas.microsoft.com/office/powerpoint/2010/main" xmlns="" val="4211642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9144000" cy="7355860"/>
          </a:xfrm>
          <a:prstGeom prst="rect">
            <a:avLst/>
          </a:prstGeom>
        </p:spPr>
        <p:txBody>
          <a:bodyPr wrap="square">
            <a:spAutoFit/>
          </a:bodyPr>
          <a:lstStyle/>
          <a:p>
            <a:pPr algn="ctr"/>
            <a:r>
              <a:rPr lang="ru-RU" b="1" dirty="0">
                <a:solidFill>
                  <a:srgbClr val="FF00FF"/>
                </a:solidFill>
                <a:latin typeface="Times New Roman" pitchFamily="18" charset="0"/>
                <a:cs typeface="Times New Roman" pitchFamily="18" charset="0"/>
              </a:rPr>
              <a:t>«Золушка</a:t>
            </a:r>
            <a:r>
              <a:rPr lang="ru-RU" dirty="0">
                <a:solidFill>
                  <a:srgbClr val="FF00FF"/>
                </a:solidFill>
                <a:latin typeface="Times New Roman" pitchFamily="18" charset="0"/>
                <a:cs typeface="Times New Roman" pitchFamily="18" charset="0"/>
              </a:rPr>
              <a:t>»</a:t>
            </a:r>
          </a:p>
          <a:p>
            <a:r>
              <a:rPr lang="ru-RU" sz="1600" dirty="0">
                <a:solidFill>
                  <a:srgbClr val="FF00FF"/>
                </a:solidFill>
                <a:latin typeface="Times New Roman" pitchFamily="18" charset="0"/>
                <a:cs typeface="Times New Roman" pitchFamily="18" charset="0"/>
              </a:rPr>
              <a:t> </a:t>
            </a:r>
            <a:r>
              <a:rPr lang="ru-RU" sz="1400" b="1" dirty="0">
                <a:solidFill>
                  <a:srgbClr val="C00000"/>
                </a:solidFill>
                <a:latin typeface="Times New Roman" pitchFamily="18" charset="0"/>
                <a:cs typeface="Times New Roman" pitchFamily="18" charset="0"/>
              </a:rPr>
              <a:t>В одном доме жил- был дровосек со своей дочкой. Жена его умерла и он женился на другой женщине у которой было две дочери. Золушка как и ее отец целый день работала, а вечером сидела под лестницей на золе, поэтому ее назвали Золушкой. Недалеко от их дома стоял замок короля. Однажды во дворце был бал, на котором принц искал себе невесту. Мачеха с </a:t>
            </a:r>
            <a:r>
              <a:rPr lang="ru-RU" sz="1400" b="1" dirty="0" err="1">
                <a:solidFill>
                  <a:srgbClr val="C00000"/>
                </a:solidFill>
                <a:latin typeface="Times New Roman" pitchFamily="18" charset="0"/>
                <a:cs typeface="Times New Roman" pitchFamily="18" charset="0"/>
              </a:rPr>
              <a:t>дочерьми</a:t>
            </a:r>
            <a:r>
              <a:rPr lang="ru-RU" sz="1400" b="1" dirty="0">
                <a:solidFill>
                  <a:srgbClr val="C00000"/>
                </a:solidFill>
                <a:latin typeface="Times New Roman" pitchFamily="18" charset="0"/>
                <a:cs typeface="Times New Roman" pitchFamily="18" charset="0"/>
              </a:rPr>
              <a:t> одели свои лучшие платья и поспешили на бал, а Золушка осталась дома, но ей очень хотелось тоже увидеть принца. Добрая фея захотела помочь девочке, она превратила тыкву в карету, мышку в кучера, а золушке подарила красивое платье и хрустальные туфельки. Фея предупредила , что колдовство длится только до 12 часов. Радостная Золушка немедленно отправилась во дворец. Принц только увидел ее и сразу влюбился, и целый вечер не отходил от Золушки. Ей было так приятно и весело, что она забыла, что скоро ее платье и туфельки превратятся в ее старые лохмотья и башмаки. И только почти в полночь она побежала из дворца, но так торопилась что потеряла туфельку. Принц нашел ее туфельку и объявил о том, кому придется туфелька в пору на том он женится. Все девушки мерили туфельку, но она была такая маленькая, что ни кому не подходила. Но принц не прекращал искать и нашел девушку в которой сразу узнал прекрасную незнакомку и через некоторое время женился на ней</a:t>
            </a:r>
            <a:r>
              <a:rPr lang="ru-RU" sz="1400" b="1" dirty="0" smtClean="0">
                <a:solidFill>
                  <a:srgbClr val="C00000"/>
                </a:solidFill>
                <a:latin typeface="Times New Roman" pitchFamily="18" charset="0"/>
                <a:cs typeface="Times New Roman" pitchFamily="18" charset="0"/>
              </a:rPr>
              <a:t>.                                                                                      </a:t>
            </a:r>
          </a:p>
          <a:p>
            <a:r>
              <a:rPr lang="ru-RU" sz="1400" b="1" dirty="0">
                <a:solidFill>
                  <a:srgbClr val="C00000"/>
                </a:solidFill>
                <a:latin typeface="Times New Roman" pitchFamily="18" charset="0"/>
                <a:cs typeface="Times New Roman" pitchFamily="18" charset="0"/>
              </a:rPr>
              <a:t> </a:t>
            </a:r>
            <a:r>
              <a:rPr lang="ru-RU" sz="1400" b="1" dirty="0" smtClean="0">
                <a:solidFill>
                  <a:srgbClr val="C00000"/>
                </a:solidFill>
                <a:latin typeface="Times New Roman" pitchFamily="18" charset="0"/>
                <a:cs typeface="Times New Roman" pitchFamily="18" charset="0"/>
              </a:rPr>
              <a:t>                                                                                   </a:t>
            </a:r>
            <a:r>
              <a:rPr lang="ru-RU" sz="1600" b="1" dirty="0" smtClean="0">
                <a:solidFill>
                  <a:srgbClr val="FF00FF"/>
                </a:solidFill>
                <a:latin typeface="Times New Roman" pitchFamily="18" charset="0"/>
                <a:cs typeface="Times New Roman" pitchFamily="18" charset="0"/>
              </a:rPr>
              <a:t> </a:t>
            </a:r>
            <a:r>
              <a:rPr lang="ru-RU" b="1" dirty="0" smtClean="0">
                <a:solidFill>
                  <a:srgbClr val="FF00FF"/>
                </a:solidFill>
                <a:latin typeface="Times New Roman" pitchFamily="18" charset="0"/>
                <a:cs typeface="Times New Roman" pitchFamily="18" charset="0"/>
              </a:rPr>
              <a:t>«</a:t>
            </a:r>
            <a:r>
              <a:rPr lang="ru-RU" b="1" dirty="0" smtClean="0">
                <a:solidFill>
                  <a:srgbClr val="FF00FF"/>
                </a:solidFill>
                <a:latin typeface="Times New Roman" pitchFamily="18" charset="0"/>
                <a:cs typeface="Times New Roman" pitchFamily="18" charset="0"/>
              </a:rPr>
              <a:t>Золушка - </a:t>
            </a:r>
            <a:r>
              <a:rPr lang="ru-RU" b="1" dirty="0" err="1" smtClean="0">
                <a:solidFill>
                  <a:srgbClr val="FF00FF"/>
                </a:solidFill>
                <a:latin typeface="Times New Roman" pitchFamily="18" charset="0"/>
                <a:cs typeface="Times New Roman" pitchFamily="18" charset="0"/>
              </a:rPr>
              <a:t>Көлкәй</a:t>
            </a:r>
            <a:r>
              <a:rPr lang="ru-RU" b="1" dirty="0" smtClean="0">
                <a:solidFill>
                  <a:srgbClr val="FF00FF"/>
                </a:solidFill>
                <a:latin typeface="Times New Roman" pitchFamily="18" charset="0"/>
                <a:cs typeface="Times New Roman" pitchFamily="18" charset="0"/>
              </a:rPr>
              <a:t>»</a:t>
            </a:r>
            <a:r>
              <a:rPr lang="ru-RU" dirty="0" smtClean="0">
                <a:solidFill>
                  <a:srgbClr val="FF00FF"/>
                </a:solidFill>
                <a:latin typeface="Times New Roman" pitchFamily="18" charset="0"/>
                <a:cs typeface="Times New Roman" pitchFamily="18" charset="0"/>
              </a:rPr>
              <a:t> </a:t>
            </a:r>
            <a:endParaRPr lang="ru-RU" dirty="0" smtClean="0">
              <a:solidFill>
                <a:srgbClr val="FF00FF"/>
              </a:solidFill>
              <a:latin typeface="Times New Roman" pitchFamily="18" charset="0"/>
              <a:cs typeface="Times New Roman" pitchFamily="18" charset="0"/>
            </a:endParaRPr>
          </a:p>
          <a:p>
            <a:r>
              <a:rPr lang="ru-RU" sz="1400" b="1" dirty="0" err="1" smtClean="0">
                <a:solidFill>
                  <a:srgbClr val="C00000"/>
                </a:solidFill>
                <a:latin typeface="Times New Roman" pitchFamily="18" charset="0"/>
                <a:cs typeface="Times New Roman" pitchFamily="18" charset="0"/>
              </a:rPr>
              <a:t>Бер</a:t>
            </a:r>
            <a:r>
              <a:rPr lang="ru-RU" sz="1400" b="1" dirty="0" smtClean="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йортта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торак</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үткән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булды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утын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кисүче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үз</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кызымнан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бирле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белән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Хатын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аны</a:t>
            </a:r>
            <a:r>
              <a:rPr lang="ru-RU" sz="1400" b="1" dirty="0">
                <a:solidFill>
                  <a:srgbClr val="C00000"/>
                </a:solidFill>
                <a:latin typeface="Times New Roman" pitchFamily="18" charset="0"/>
                <a:cs typeface="Times New Roman" pitchFamily="18" charset="0"/>
              </a:rPr>
              <a:t> умерла </a:t>
            </a:r>
            <a:r>
              <a:rPr lang="ru-RU" sz="1400" b="1" dirty="0" err="1">
                <a:solidFill>
                  <a:srgbClr val="C00000"/>
                </a:solidFill>
                <a:latin typeface="Times New Roman" pitchFamily="18" charset="0"/>
                <a:cs typeface="Times New Roman" pitchFamily="18" charset="0"/>
              </a:rPr>
              <a:t>һәм</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ул</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өйләнде</a:t>
            </a:r>
            <a:r>
              <a:rPr lang="ru-RU" sz="1400" b="1" dirty="0">
                <a:solidFill>
                  <a:srgbClr val="C00000"/>
                </a:solidFill>
                <a:latin typeface="Times New Roman" pitchFamily="18" charset="0"/>
                <a:cs typeface="Times New Roman" pitchFamily="18" charset="0"/>
              </a:rPr>
              <a:t> другой </a:t>
            </a:r>
            <a:r>
              <a:rPr lang="ru-RU" sz="1400" b="1" dirty="0" err="1">
                <a:solidFill>
                  <a:srgbClr val="C00000"/>
                </a:solidFill>
                <a:latin typeface="Times New Roman" pitchFamily="18" charset="0"/>
                <a:cs typeface="Times New Roman" pitchFamily="18" charset="0"/>
              </a:rPr>
              <a:t>хатында</a:t>
            </a:r>
            <a:r>
              <a:rPr lang="ru-RU" sz="1400" b="1" dirty="0">
                <a:solidFill>
                  <a:srgbClr val="C00000"/>
                </a:solidFill>
                <a:latin typeface="Times New Roman" pitchFamily="18" charset="0"/>
                <a:cs typeface="Times New Roman" pitchFamily="18" charset="0"/>
              </a:rPr>
              <a:t>  которой {</a:t>
            </a:r>
            <a:r>
              <a:rPr lang="ru-RU" sz="1400" b="1" dirty="0" err="1">
                <a:solidFill>
                  <a:srgbClr val="C00000"/>
                </a:solidFill>
                <a:latin typeface="Times New Roman" pitchFamily="18" charset="0"/>
                <a:cs typeface="Times New Roman" pitchFamily="18" charset="0"/>
              </a:rPr>
              <a:t>үткән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булды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ике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кыз</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янында</a:t>
            </a:r>
            <a:r>
              <a:rPr lang="ru-RU" sz="1400" b="1" dirty="0">
                <a:solidFill>
                  <a:srgbClr val="C00000"/>
                </a:solidFill>
                <a:latin typeface="Times New Roman" pitchFamily="18" charset="0"/>
                <a:cs typeface="Times New Roman" pitchFamily="18" charset="0"/>
              </a:rPr>
              <a:t>. Золушка </a:t>
            </a:r>
            <a:r>
              <a:rPr lang="ru-RU" sz="1400" b="1" dirty="0" err="1">
                <a:solidFill>
                  <a:srgbClr val="C00000"/>
                </a:solidFill>
                <a:latin typeface="Times New Roman" pitchFamily="18" charset="0"/>
                <a:cs typeface="Times New Roman" pitchFamily="18" charset="0"/>
              </a:rPr>
              <a:t>ничек</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һәм</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аны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ата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бөтенбер</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көн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эшләде</a:t>
            </a:r>
            <a:r>
              <a:rPr lang="ru-RU" sz="1400" b="1" dirty="0">
                <a:solidFill>
                  <a:srgbClr val="C00000"/>
                </a:solidFill>
                <a:latin typeface="Times New Roman" pitchFamily="18" charset="0"/>
                <a:cs typeface="Times New Roman" pitchFamily="18" charset="0"/>
              </a:rPr>
              <a:t>, ә </a:t>
            </a:r>
            <a:r>
              <a:rPr lang="ru-RU" sz="1400" b="1" dirty="0" err="1">
                <a:solidFill>
                  <a:srgbClr val="C00000"/>
                </a:solidFill>
                <a:latin typeface="Times New Roman" pitchFamily="18" charset="0"/>
                <a:cs typeface="Times New Roman" pitchFamily="18" charset="0"/>
              </a:rPr>
              <a:t>кичен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утырган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утырды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баскыч</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астында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белән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көлдә</a:t>
            </a:r>
            <a:r>
              <a:rPr lang="ru-RU" sz="1400" b="1" dirty="0">
                <a:solidFill>
                  <a:srgbClr val="C00000"/>
                </a:solidFill>
                <a:latin typeface="Times New Roman" pitchFamily="18" charset="0"/>
                <a:cs typeface="Times New Roman" pitchFamily="18" charset="0"/>
              </a:rPr>
              <a:t> , </a:t>
            </a:r>
            <a:r>
              <a:rPr lang="ru-RU" sz="1400" b="1" dirty="0" err="1">
                <a:solidFill>
                  <a:srgbClr val="C00000"/>
                </a:solidFill>
                <a:latin typeface="Times New Roman" pitchFamily="18" charset="0"/>
                <a:cs typeface="Times New Roman" pitchFamily="18" charset="0"/>
              </a:rPr>
              <a:t>шунлыктан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аны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атадылар</a:t>
            </a:r>
            <a:r>
              <a:rPr lang="ru-RU" sz="1400" b="1" dirty="0">
                <a:solidFill>
                  <a:srgbClr val="C00000"/>
                </a:solidFill>
                <a:latin typeface="Times New Roman" pitchFamily="18" charset="0"/>
                <a:cs typeface="Times New Roman" pitchFamily="18" charset="0"/>
              </a:rPr>
              <a:t> золушкой. </a:t>
            </a:r>
            <a:r>
              <a:rPr lang="ru-RU" sz="1400" b="1" dirty="0" err="1">
                <a:solidFill>
                  <a:srgbClr val="C00000"/>
                </a:solidFill>
                <a:latin typeface="Times New Roman" pitchFamily="18" charset="0"/>
                <a:cs typeface="Times New Roman" pitchFamily="18" charset="0"/>
              </a:rPr>
              <a:t>Ерак</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түгел</a:t>
            </a:r>
            <a:r>
              <a:rPr lang="ru-RU" sz="1400" b="1" dirty="0">
                <a:solidFill>
                  <a:srgbClr val="C00000"/>
                </a:solidFill>
                <a:latin typeface="Times New Roman" pitchFamily="18" charset="0"/>
                <a:cs typeface="Times New Roman" pitchFamily="18" charset="0"/>
              </a:rPr>
              <a:t> их </a:t>
            </a:r>
            <a:r>
              <a:rPr lang="ru-RU" sz="1400" b="1" dirty="0" err="1">
                <a:solidFill>
                  <a:srgbClr val="C00000"/>
                </a:solidFill>
                <a:latin typeface="Times New Roman" pitchFamily="18" charset="0"/>
                <a:cs typeface="Times New Roman" pitchFamily="18" charset="0"/>
              </a:rPr>
              <a:t>өйдә</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торгын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басып</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торды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йозактан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корольне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Бервакыт</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сарайда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үткән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булды</a:t>
            </a:r>
            <a:r>
              <a:rPr lang="ru-RU" sz="1400" b="1" dirty="0">
                <a:solidFill>
                  <a:srgbClr val="C00000"/>
                </a:solidFill>
                <a:latin typeface="Times New Roman" pitchFamily="18" charset="0"/>
                <a:cs typeface="Times New Roman" pitchFamily="18" charset="0"/>
              </a:rPr>
              <a:t>} бал, </a:t>
            </a:r>
            <a:r>
              <a:rPr lang="ru-RU" sz="1400" b="1" dirty="0" err="1">
                <a:solidFill>
                  <a:srgbClr val="C00000"/>
                </a:solidFill>
                <a:latin typeface="Times New Roman" pitchFamily="18" charset="0"/>
                <a:cs typeface="Times New Roman" pitchFamily="18" charset="0"/>
              </a:rPr>
              <a:t>ничәнче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принцта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эзләде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үз-үзен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кәләшне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Үги</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ана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дочерьми</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биреп</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чык</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үз</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яхшырак</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күлмәкләрдән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бирле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һәм</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ашыктылар</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балаларда</a:t>
            </a:r>
            <a:r>
              <a:rPr lang="ru-RU" sz="1400" b="1" dirty="0">
                <a:solidFill>
                  <a:srgbClr val="C00000"/>
                </a:solidFill>
                <a:latin typeface="Times New Roman" pitchFamily="18" charset="0"/>
                <a:cs typeface="Times New Roman" pitchFamily="18" charset="0"/>
              </a:rPr>
              <a:t> , ә золушка </a:t>
            </a:r>
            <a:r>
              <a:rPr lang="ru-RU" sz="1400" b="1" dirty="0" err="1">
                <a:solidFill>
                  <a:srgbClr val="C00000"/>
                </a:solidFill>
                <a:latin typeface="Times New Roman" pitchFamily="18" charset="0"/>
                <a:cs typeface="Times New Roman" pitchFamily="18" charset="0"/>
              </a:rPr>
              <a:t>калды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өйдә</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ләкин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аңа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бик</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теләде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шулай</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ук</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күрергә</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принцны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киң</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күңелле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алып</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җиткереп</a:t>
            </a:r>
            <a:r>
              <a:rPr lang="ru-RU" sz="1400" b="1" dirty="0">
                <a:solidFill>
                  <a:srgbClr val="C00000"/>
                </a:solidFill>
                <a:latin typeface="Times New Roman" pitchFamily="18" charset="0"/>
                <a:cs typeface="Times New Roman" pitchFamily="18" charset="0"/>
              </a:rPr>
              <a:t>} фея </a:t>
            </a:r>
            <a:r>
              <a:rPr lang="ru-RU" sz="1400" b="1" dirty="0" err="1">
                <a:solidFill>
                  <a:srgbClr val="C00000"/>
                </a:solidFill>
                <a:latin typeface="Times New Roman" pitchFamily="18" charset="0"/>
                <a:cs typeface="Times New Roman" pitchFamily="18" charset="0"/>
              </a:rPr>
              <a:t>теләде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ярдәм</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итәргә</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кыз</a:t>
            </a:r>
            <a:r>
              <a:rPr lang="ru-RU" sz="1400" b="1" dirty="0">
                <a:solidFill>
                  <a:srgbClr val="C00000"/>
                </a:solidFill>
                <a:latin typeface="Times New Roman" pitchFamily="18" charset="0"/>
                <a:cs typeface="Times New Roman" pitchFamily="18" charset="0"/>
              </a:rPr>
              <a:t> бала, </a:t>
            </a:r>
            <a:r>
              <a:rPr lang="ru-RU" sz="1400" b="1" dirty="0" err="1">
                <a:solidFill>
                  <a:srgbClr val="C00000"/>
                </a:solidFill>
                <a:latin typeface="Times New Roman" pitchFamily="18" charset="0"/>
                <a:cs typeface="Times New Roman" pitchFamily="18" charset="0"/>
              </a:rPr>
              <a:t>ул</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әйләндерде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кабакны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каретага</a:t>
            </a:r>
            <a:r>
              <a:rPr lang="ru-RU" sz="1400" b="1" dirty="0">
                <a:solidFill>
                  <a:srgbClr val="C00000"/>
                </a:solidFill>
                <a:latin typeface="Times New Roman" pitchFamily="18" charset="0"/>
                <a:cs typeface="Times New Roman" pitchFamily="18" charset="0"/>
              </a:rPr>
              <a:t> , </a:t>
            </a:r>
            <a:r>
              <a:rPr lang="ru-RU" sz="1400" b="1" dirty="0" err="1">
                <a:solidFill>
                  <a:srgbClr val="C00000"/>
                </a:solidFill>
                <a:latin typeface="Times New Roman" pitchFamily="18" charset="0"/>
                <a:cs typeface="Times New Roman" pitchFamily="18" charset="0"/>
              </a:rPr>
              <a:t>тычканчыкны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кучерга</a:t>
            </a:r>
            <a:r>
              <a:rPr lang="ru-RU" sz="1400" b="1" dirty="0">
                <a:solidFill>
                  <a:srgbClr val="C00000"/>
                </a:solidFill>
                <a:latin typeface="Times New Roman" pitchFamily="18" charset="0"/>
                <a:cs typeface="Times New Roman" pitchFamily="18" charset="0"/>
              </a:rPr>
              <a:t> , ә золушке </a:t>
            </a:r>
            <a:r>
              <a:rPr lang="ru-RU" sz="1400" b="1" dirty="0" err="1">
                <a:solidFill>
                  <a:srgbClr val="C00000"/>
                </a:solidFill>
                <a:latin typeface="Times New Roman" pitchFamily="18" charset="0"/>
                <a:cs typeface="Times New Roman" pitchFamily="18" charset="0"/>
              </a:rPr>
              <a:t>бүләк</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итте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матур</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күлмәк</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һәм</a:t>
            </a:r>
            <a:r>
              <a:rPr lang="ru-RU" sz="1400" b="1" dirty="0">
                <a:solidFill>
                  <a:srgbClr val="C00000"/>
                </a:solidFill>
                <a:latin typeface="Times New Roman" pitchFamily="18" charset="0"/>
                <a:cs typeface="Times New Roman" pitchFamily="18" charset="0"/>
              </a:rPr>
              <a:t> хрусталь туфельки. Фея </a:t>
            </a:r>
            <a:r>
              <a:rPr lang="ru-RU" sz="1400" b="1" dirty="0" err="1">
                <a:solidFill>
                  <a:srgbClr val="C00000"/>
                </a:solidFill>
                <a:latin typeface="Times New Roman" pitchFamily="18" charset="0"/>
                <a:cs typeface="Times New Roman" pitchFamily="18" charset="0"/>
              </a:rPr>
              <a:t>искәртте</a:t>
            </a:r>
            <a:r>
              <a:rPr lang="ru-RU" sz="1400" b="1" dirty="0">
                <a:solidFill>
                  <a:srgbClr val="C00000"/>
                </a:solidFill>
                <a:latin typeface="Times New Roman" pitchFamily="18" charset="0"/>
                <a:cs typeface="Times New Roman" pitchFamily="18" charset="0"/>
              </a:rPr>
              <a:t> , </a:t>
            </a:r>
            <a:r>
              <a:rPr lang="ru-RU" sz="1400" b="1" dirty="0" err="1">
                <a:solidFill>
                  <a:srgbClr val="C00000"/>
                </a:solidFill>
                <a:latin typeface="Times New Roman" pitchFamily="18" charset="0"/>
                <a:cs typeface="Times New Roman" pitchFamily="18" charset="0"/>
              </a:rPr>
              <a:t>нәрсә</a:t>
            </a:r>
            <a:r>
              <a:rPr lang="ru-RU" sz="1400" b="1" dirty="0">
                <a:solidFill>
                  <a:srgbClr val="C00000"/>
                </a:solidFill>
                <a:latin typeface="Times New Roman" pitchFamily="18" charset="0"/>
                <a:cs typeface="Times New Roman" pitchFamily="18" charset="0"/>
              </a:rPr>
              <a:t> колдовство </a:t>
            </a:r>
            <a:r>
              <a:rPr lang="ru-RU" sz="1400" b="1" dirty="0" err="1">
                <a:solidFill>
                  <a:srgbClr val="C00000"/>
                </a:solidFill>
                <a:latin typeface="Times New Roman" pitchFamily="18" charset="0"/>
                <a:cs typeface="Times New Roman" pitchFamily="18" charset="0"/>
              </a:rPr>
              <a:t>сузыла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кадәр</a:t>
            </a:r>
            <a:r>
              <a:rPr lang="ru-RU" sz="1400" b="1" dirty="0">
                <a:solidFill>
                  <a:srgbClr val="C00000"/>
                </a:solidFill>
                <a:latin typeface="Times New Roman" pitchFamily="18" charset="0"/>
                <a:cs typeface="Times New Roman" pitchFamily="18" charset="0"/>
              </a:rPr>
              <a:t> 12 </a:t>
            </a:r>
            <a:r>
              <a:rPr lang="ru-RU" sz="1400" b="1" dirty="0" err="1">
                <a:solidFill>
                  <a:srgbClr val="C00000"/>
                </a:solidFill>
                <a:latin typeface="Times New Roman" pitchFamily="18" charset="0"/>
                <a:cs typeface="Times New Roman" pitchFamily="18" charset="0"/>
              </a:rPr>
              <a:t>сәгатьләр</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Шатлыклы</a:t>
            </a:r>
            <a:r>
              <a:rPr lang="ru-RU" sz="1400" b="1" dirty="0">
                <a:solidFill>
                  <a:srgbClr val="C00000"/>
                </a:solidFill>
                <a:latin typeface="Times New Roman" pitchFamily="18" charset="0"/>
                <a:cs typeface="Times New Roman" pitchFamily="18" charset="0"/>
              </a:rPr>
              <a:t> золушка </a:t>
            </a:r>
            <a:r>
              <a:rPr lang="ru-RU" sz="1400" b="1" dirty="0" err="1">
                <a:solidFill>
                  <a:srgbClr val="C00000"/>
                </a:solidFill>
                <a:latin typeface="Times New Roman" pitchFamily="18" charset="0"/>
                <a:cs typeface="Times New Roman" pitchFamily="18" charset="0"/>
              </a:rPr>
              <a:t>тоткарсыз</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китте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сарайда</a:t>
            </a:r>
            <a:r>
              <a:rPr lang="ru-RU" sz="1400" b="1" dirty="0">
                <a:solidFill>
                  <a:srgbClr val="C00000"/>
                </a:solidFill>
                <a:latin typeface="Times New Roman" pitchFamily="18" charset="0"/>
                <a:cs typeface="Times New Roman" pitchFamily="18" charset="0"/>
              </a:rPr>
              <a:t> . Принц </a:t>
            </a:r>
            <a:r>
              <a:rPr lang="ru-RU" sz="1400" b="1" dirty="0" err="1">
                <a:solidFill>
                  <a:srgbClr val="C00000"/>
                </a:solidFill>
                <a:latin typeface="Times New Roman" pitchFamily="18" charset="0"/>
                <a:cs typeface="Times New Roman" pitchFamily="18" charset="0"/>
              </a:rPr>
              <a:t>күрде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аны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һәм</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хәзер</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үк</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гашыйк</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булды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гына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һәм</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бөтенбер</a:t>
            </a:r>
            <a:r>
              <a:rPr lang="ru-RU" sz="1400" b="1" dirty="0">
                <a:solidFill>
                  <a:srgbClr val="C00000"/>
                </a:solidFill>
                <a:latin typeface="Times New Roman" pitchFamily="18" charset="0"/>
                <a:cs typeface="Times New Roman" pitchFamily="18" charset="0"/>
              </a:rPr>
              <a:t> кич {</a:t>
            </a:r>
            <a:r>
              <a:rPr lang="ru-RU" sz="1400" b="1" dirty="0" err="1">
                <a:solidFill>
                  <a:srgbClr val="C00000"/>
                </a:solidFill>
                <a:latin typeface="Times New Roman" pitchFamily="18" charset="0"/>
                <a:cs typeface="Times New Roman" pitchFamily="18" charset="0"/>
              </a:rPr>
              <a:t>йөрми</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башламады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китеп</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бармады</a:t>
            </a:r>
            <a:r>
              <a:rPr lang="ru-RU" sz="1400" b="1" dirty="0">
                <a:solidFill>
                  <a:srgbClr val="C00000"/>
                </a:solidFill>
                <a:latin typeface="Times New Roman" pitchFamily="18" charset="0"/>
                <a:cs typeface="Times New Roman" pitchFamily="18" charset="0"/>
              </a:rPr>
              <a:t>} золушки. </a:t>
            </a:r>
            <a:r>
              <a:rPr lang="ru-RU" sz="1400" b="1" dirty="0" err="1">
                <a:solidFill>
                  <a:srgbClr val="C00000"/>
                </a:solidFill>
                <a:latin typeface="Times New Roman" pitchFamily="18" charset="0"/>
                <a:cs typeface="Times New Roman" pitchFamily="18" charset="0"/>
              </a:rPr>
              <a:t>Аңа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үткән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булды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шулай</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күңелле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һәм</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күңелле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нәрсә</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ул</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онытты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нәрсә</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тиздән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аны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күлмәк</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һәм</a:t>
            </a:r>
            <a:r>
              <a:rPr lang="ru-RU" sz="1400" b="1" dirty="0">
                <a:solidFill>
                  <a:srgbClr val="C00000"/>
                </a:solidFill>
                <a:latin typeface="Times New Roman" pitchFamily="18" charset="0"/>
                <a:cs typeface="Times New Roman" pitchFamily="18" charset="0"/>
              </a:rPr>
              <a:t> туфельки </a:t>
            </a:r>
            <a:r>
              <a:rPr lang="ru-RU" sz="1400" b="1" dirty="0" err="1">
                <a:solidFill>
                  <a:srgbClr val="C00000"/>
                </a:solidFill>
                <a:latin typeface="Times New Roman" pitchFamily="18" charset="0"/>
                <a:cs typeface="Times New Roman" pitchFamily="18" charset="0"/>
              </a:rPr>
              <a:t>әйләнәләр</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аны</a:t>
            </a:r>
            <a:r>
              <a:rPr lang="ru-RU" sz="1400" b="1" dirty="0">
                <a:solidFill>
                  <a:srgbClr val="C00000"/>
                </a:solidFill>
                <a:latin typeface="Times New Roman" pitchFamily="18" charset="0"/>
                <a:cs typeface="Times New Roman" pitchFamily="18" charset="0"/>
              </a:rPr>
              <a:t> карт </a:t>
            </a:r>
            <a:r>
              <a:rPr lang="ru-RU" sz="1400" b="1" dirty="0" err="1">
                <a:solidFill>
                  <a:srgbClr val="C00000"/>
                </a:solidFill>
                <a:latin typeface="Times New Roman" pitchFamily="18" charset="0"/>
                <a:cs typeface="Times New Roman" pitchFamily="18" charset="0"/>
              </a:rPr>
              <a:t>сәләмә</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киемдә</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һәм</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башмаклар</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Һәм</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төн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уртасыда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ул</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кыздырып</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табылган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йөгереп</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китте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сарайдан</a:t>
            </a:r>
            <a:r>
              <a:rPr lang="ru-RU" sz="1400" b="1" dirty="0">
                <a:solidFill>
                  <a:srgbClr val="C00000"/>
                </a:solidFill>
                <a:latin typeface="Times New Roman" pitchFamily="18" charset="0"/>
                <a:cs typeface="Times New Roman" pitchFamily="18" charset="0"/>
              </a:rPr>
              <a:t> , </a:t>
            </a:r>
            <a:r>
              <a:rPr lang="ru-RU" sz="1400" b="1" dirty="0" err="1">
                <a:solidFill>
                  <a:srgbClr val="C00000"/>
                </a:solidFill>
                <a:latin typeface="Times New Roman" pitchFamily="18" charset="0"/>
                <a:cs typeface="Times New Roman" pitchFamily="18" charset="0"/>
              </a:rPr>
              <a:t>ләкин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шулай</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ашыкты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нәрсә</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югалтты</a:t>
            </a:r>
            <a:r>
              <a:rPr lang="ru-RU" sz="1400" b="1" dirty="0">
                <a:solidFill>
                  <a:srgbClr val="C00000"/>
                </a:solidFill>
                <a:latin typeface="Times New Roman" pitchFamily="18" charset="0"/>
                <a:cs typeface="Times New Roman" pitchFamily="18" charset="0"/>
              </a:rPr>
              <a:t> туфельку. Принц </a:t>
            </a:r>
            <a:r>
              <a:rPr lang="ru-RU" sz="1400" b="1" dirty="0" err="1">
                <a:solidFill>
                  <a:srgbClr val="C00000"/>
                </a:solidFill>
                <a:latin typeface="Times New Roman" pitchFamily="18" charset="0"/>
                <a:cs typeface="Times New Roman" pitchFamily="18" charset="0"/>
              </a:rPr>
              <a:t>тапты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аны</a:t>
            </a:r>
            <a:r>
              <a:rPr lang="ru-RU" sz="1400" b="1" dirty="0">
                <a:solidFill>
                  <a:srgbClr val="C00000"/>
                </a:solidFill>
                <a:latin typeface="Times New Roman" pitchFamily="18" charset="0"/>
                <a:cs typeface="Times New Roman" pitchFamily="18" charset="0"/>
              </a:rPr>
              <a:t> туфельку </a:t>
            </a:r>
            <a:r>
              <a:rPr lang="ru-RU" sz="1400" b="1" dirty="0" err="1">
                <a:solidFill>
                  <a:srgbClr val="C00000"/>
                </a:solidFill>
                <a:latin typeface="Times New Roman" pitchFamily="18" charset="0"/>
                <a:cs typeface="Times New Roman" pitchFamily="18" charset="0"/>
              </a:rPr>
              <a:t>һәм</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белдерде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шул</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турында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кантарга</a:t>
            </a:r>
            <a:r>
              <a:rPr lang="ru-RU" sz="1400" b="1" dirty="0">
                <a:solidFill>
                  <a:srgbClr val="C00000"/>
                </a:solidFill>
                <a:latin typeface="Times New Roman" pitchFamily="18" charset="0"/>
                <a:cs typeface="Times New Roman" pitchFamily="18" charset="0"/>
              </a:rPr>
              <a:t> придется туфелька </a:t>
            </a:r>
            <a:r>
              <a:rPr lang="ru-RU" sz="1400" b="1" dirty="0" err="1">
                <a:solidFill>
                  <a:srgbClr val="C00000"/>
                </a:solidFill>
                <a:latin typeface="Times New Roman" pitchFamily="18" charset="0"/>
                <a:cs typeface="Times New Roman" pitchFamily="18" charset="0"/>
              </a:rPr>
              <a:t>чакка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шул</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ул</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өйләнә</a:t>
            </a:r>
            <a:r>
              <a:rPr lang="ru-RU" sz="1400" b="1" dirty="0">
                <a:solidFill>
                  <a:srgbClr val="C00000"/>
                </a:solidFill>
                <a:latin typeface="Times New Roman" pitchFamily="18" charset="0"/>
                <a:cs typeface="Times New Roman" pitchFamily="18" charset="0"/>
              </a:rPr>
              <a:t> . </a:t>
            </a:r>
            <a:r>
              <a:rPr lang="ru-RU" sz="1400" b="1" dirty="0" err="1">
                <a:solidFill>
                  <a:srgbClr val="C00000"/>
                </a:solidFill>
                <a:latin typeface="Times New Roman" pitchFamily="18" charset="0"/>
                <a:cs typeface="Times New Roman" pitchFamily="18" charset="0"/>
              </a:rPr>
              <a:t>Барлыгы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кызлар</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үлчәделәр</a:t>
            </a:r>
            <a:r>
              <a:rPr lang="ru-RU" sz="1400" b="1" dirty="0">
                <a:solidFill>
                  <a:srgbClr val="C00000"/>
                </a:solidFill>
                <a:latin typeface="Times New Roman" pitchFamily="18" charset="0"/>
                <a:cs typeface="Times New Roman" pitchFamily="18" charset="0"/>
              </a:rPr>
              <a:t> туфельку, </a:t>
            </a:r>
            <a:r>
              <a:rPr lang="ru-RU" sz="1400" b="1" dirty="0" err="1">
                <a:solidFill>
                  <a:srgbClr val="C00000"/>
                </a:solidFill>
                <a:latin typeface="Times New Roman" pitchFamily="18" charset="0"/>
                <a:cs typeface="Times New Roman" pitchFamily="18" charset="0"/>
              </a:rPr>
              <a:t>ләкин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ул</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үткән</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булды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шундый</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шулай</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дип</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торып</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кечкенә</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һәр</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кантарга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килмәде</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Ләкин</a:t>
            </a:r>
            <a:r>
              <a:rPr lang="ru-RU" sz="1400" b="1" dirty="0">
                <a:solidFill>
                  <a:srgbClr val="C00000"/>
                </a:solidFill>
                <a:latin typeface="Times New Roman" pitchFamily="18" charset="0"/>
                <a:cs typeface="Times New Roman" pitchFamily="18" charset="0"/>
              </a:rPr>
              <a:t> принц </a:t>
            </a:r>
            <a:r>
              <a:rPr lang="ru-RU" sz="1400" b="1" dirty="0" err="1">
                <a:solidFill>
                  <a:srgbClr val="C00000"/>
                </a:solidFill>
                <a:latin typeface="Times New Roman" pitchFamily="18" charset="0"/>
                <a:cs typeface="Times New Roman" pitchFamily="18" charset="0"/>
              </a:rPr>
              <a:t>туктатмады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эзләргә</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һәм</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тапты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кызны</a:t>
            </a:r>
            <a:r>
              <a:rPr lang="ru-RU" sz="1400" b="1" dirty="0">
                <a:solidFill>
                  <a:srgbClr val="C00000"/>
                </a:solidFill>
                <a:latin typeface="Times New Roman" pitchFamily="18" charset="0"/>
                <a:cs typeface="Times New Roman" pitchFamily="18" charset="0"/>
              </a:rPr>
              <a:t> которой </a:t>
            </a:r>
            <a:r>
              <a:rPr lang="ru-RU" sz="1400" b="1" dirty="0" err="1">
                <a:solidFill>
                  <a:srgbClr val="C00000"/>
                </a:solidFill>
                <a:latin typeface="Times New Roman" pitchFamily="18" charset="0"/>
                <a:cs typeface="Times New Roman" pitchFamily="18" charset="0"/>
              </a:rPr>
              <a:t>хәзер</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үк</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танды</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гүзәл</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ят</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хатынга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һәм</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беразгача</a:t>
            </a:r>
            <a:r>
              <a:rPr lang="ru-RU" sz="1400" b="1" dirty="0">
                <a:solidFill>
                  <a:srgbClr val="C00000"/>
                </a:solidFill>
                <a:latin typeface="Times New Roman" pitchFamily="18" charset="0"/>
                <a:cs typeface="Times New Roman" pitchFamily="18" charset="0"/>
              </a:rPr>
              <a:t> </a:t>
            </a:r>
            <a:r>
              <a:rPr lang="ru-RU" sz="1400" b="1" dirty="0" err="1">
                <a:solidFill>
                  <a:srgbClr val="C00000"/>
                </a:solidFill>
                <a:latin typeface="Times New Roman" pitchFamily="18" charset="0"/>
                <a:cs typeface="Times New Roman" pitchFamily="18" charset="0"/>
              </a:rPr>
              <a:t>өйләнде</a:t>
            </a:r>
            <a:r>
              <a:rPr lang="ru-RU" sz="1400" b="1" dirty="0">
                <a:solidFill>
                  <a:srgbClr val="C00000"/>
                </a:solidFill>
                <a:latin typeface="Times New Roman" pitchFamily="18" charset="0"/>
                <a:cs typeface="Times New Roman" pitchFamily="18" charset="0"/>
              </a:rPr>
              <a:t> ней. </a:t>
            </a:r>
            <a:endParaRPr lang="ru-RU" sz="1400" b="1" dirty="0" smtClean="0">
              <a:solidFill>
                <a:srgbClr val="C00000"/>
              </a:solidFill>
              <a:latin typeface="Times New Roman" pitchFamily="18" charset="0"/>
              <a:cs typeface="Times New Roman" pitchFamily="18" charset="0"/>
            </a:endParaRPr>
          </a:p>
          <a:p>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xmlns="" val="18309413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дом\Desktop\honey.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4373"/>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179513" y="332656"/>
            <a:ext cx="3960439" cy="769441"/>
          </a:xfrm>
          <a:prstGeom prst="rect">
            <a:avLst/>
          </a:prstGeom>
        </p:spPr>
        <p:txBody>
          <a:bodyPr wrap="square">
            <a:spAutoFit/>
          </a:bodyPr>
          <a:lstStyle/>
          <a:p>
            <a:pPr algn="ctr"/>
            <a:r>
              <a:rPr lang="ru-RU" sz="4400" b="1" dirty="0">
                <a:ln>
                  <a:solidFill>
                    <a:srgbClr val="00B0F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«Винни –Пух»</a:t>
            </a:r>
            <a:endParaRPr lang="ru-RU" sz="4400" dirty="0">
              <a:ln>
                <a:solidFill>
                  <a:srgbClr val="00B0F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endParaRPr>
          </a:p>
        </p:txBody>
      </p:sp>
      <p:sp>
        <p:nvSpPr>
          <p:cNvPr id="3" name="Прямоугольник 2"/>
          <p:cNvSpPr/>
          <p:nvPr/>
        </p:nvSpPr>
        <p:spPr>
          <a:xfrm>
            <a:off x="179513" y="6021288"/>
            <a:ext cx="5040559" cy="769441"/>
          </a:xfrm>
          <a:prstGeom prst="rect">
            <a:avLst/>
          </a:prstGeom>
        </p:spPr>
        <p:txBody>
          <a:bodyPr wrap="square">
            <a:spAutoFit/>
          </a:bodyPr>
          <a:lstStyle/>
          <a:p>
            <a:pPr algn="ctr"/>
            <a:r>
              <a:rPr lang="ru-RU" sz="4400" b="1" dirty="0">
                <a:ln>
                  <a:solidFill>
                    <a:srgbClr val="FF00FF"/>
                  </a:solidFill>
                </a:ln>
                <a:solidFill>
                  <a:srgbClr val="00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«Винни -</a:t>
            </a:r>
            <a:r>
              <a:rPr lang="ru-RU" sz="4400" b="1" dirty="0" err="1">
                <a:ln>
                  <a:solidFill>
                    <a:srgbClr val="FF00FF"/>
                  </a:solidFill>
                </a:ln>
                <a:solidFill>
                  <a:srgbClr val="00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Мамык</a:t>
            </a:r>
            <a:r>
              <a:rPr lang="ru-RU" sz="4400" b="1" dirty="0">
                <a:ln>
                  <a:solidFill>
                    <a:srgbClr val="FF00FF"/>
                  </a:solidFill>
                </a:ln>
                <a:solidFill>
                  <a:srgbClr val="00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endParaRPr lang="ru-RU" sz="4400" dirty="0">
              <a:ln>
                <a:solidFill>
                  <a:srgbClr val="FF00FF"/>
                </a:solidFill>
              </a:ln>
              <a:solidFill>
                <a:srgbClr val="00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2066919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463308"/>
          </a:xfrm>
          <a:prstGeom prst="rect">
            <a:avLst/>
          </a:prstGeom>
        </p:spPr>
        <p:txBody>
          <a:bodyPr wrap="square">
            <a:spAutoFit/>
          </a:bodyPr>
          <a:lstStyle/>
          <a:p>
            <a:pPr algn="ctr"/>
            <a:r>
              <a:rPr lang="ru-RU" b="1" dirty="0">
                <a:solidFill>
                  <a:srgbClr val="FF00FF"/>
                </a:solidFill>
                <a:latin typeface="Times New Roman" pitchFamily="18" charset="0"/>
                <a:cs typeface="Times New Roman" pitchFamily="18" charset="0"/>
              </a:rPr>
              <a:t>«Винни –Пух</a:t>
            </a:r>
            <a:r>
              <a:rPr lang="ru-RU" b="1" dirty="0" smtClean="0">
                <a:solidFill>
                  <a:srgbClr val="FF00FF"/>
                </a:solidFill>
                <a:latin typeface="Times New Roman" pitchFamily="18" charset="0"/>
                <a:cs typeface="Times New Roman" pitchFamily="18" charset="0"/>
              </a:rPr>
              <a:t>»</a:t>
            </a:r>
            <a:endParaRPr lang="ru-RU" dirty="0">
              <a:solidFill>
                <a:srgbClr val="FF00FF"/>
              </a:solidFill>
              <a:latin typeface="Times New Roman" pitchFamily="18" charset="0"/>
              <a:cs typeface="Times New Roman" pitchFamily="18" charset="0"/>
            </a:endParaRPr>
          </a:p>
          <a:p>
            <a:r>
              <a:rPr lang="ru-RU" dirty="0" smtClean="0">
                <a:solidFill>
                  <a:srgbClr val="FF00FF"/>
                </a:solidFill>
                <a:latin typeface="Times New Roman" pitchFamily="18" charset="0"/>
                <a:cs typeface="Times New Roman" pitchFamily="18" charset="0"/>
              </a:rPr>
              <a:t> </a:t>
            </a:r>
            <a:r>
              <a:rPr lang="ru-RU" b="1" dirty="0">
                <a:solidFill>
                  <a:srgbClr val="C00000"/>
                </a:solidFill>
                <a:latin typeface="Times New Roman" pitchFamily="18" charset="0"/>
                <a:cs typeface="Times New Roman" pitchFamily="18" charset="0"/>
              </a:rPr>
              <a:t>Винни-Пух, как и все медведи очень любит мед. Пришел он к высокому дереву и полез на самую верхушку за медом. Но пчелы увидели Пуха и начали жалить, а он не удержался и больно упал. А меда- то все равно хочется. Пошел Винни к своему другу Пятачку за воздушным шариком, чтобы пчелы подумали, что летит маленькая тучка, а не медведь, и что ему приятно по небу лететь. А еще прихватил с собой ружье и зонтик на всякий случай. И вот Винни-Пух летит на воздушном шарике и поет песенку про тучку. А Пятачок ходит под зонтиком и приговаривает: «Кажется дождь начинается, кажется дождь начинается..». Но все таки пчелы не поверили хитрым планам Пуха и ему опять пришлось далеко и больно падать..</a:t>
            </a:r>
          </a:p>
          <a:p>
            <a:r>
              <a:rPr lang="ru-RU" b="1" dirty="0">
                <a:solidFill>
                  <a:srgbClr val="C00000"/>
                </a:solidFill>
                <a:latin typeface="Times New Roman" pitchFamily="18" charset="0"/>
                <a:cs typeface="Times New Roman" pitchFamily="18" charset="0"/>
              </a:rPr>
              <a:t> </a:t>
            </a:r>
          </a:p>
          <a:p>
            <a:pPr algn="ctr"/>
            <a:r>
              <a:rPr lang="ru-RU" b="1" dirty="0">
                <a:solidFill>
                  <a:srgbClr val="FF00FF"/>
                </a:solidFill>
                <a:latin typeface="Times New Roman" pitchFamily="18" charset="0"/>
                <a:cs typeface="Times New Roman" pitchFamily="18" charset="0"/>
              </a:rPr>
              <a:t>«</a:t>
            </a:r>
            <a:r>
              <a:rPr lang="ru-RU" b="1" dirty="0" err="1">
                <a:solidFill>
                  <a:srgbClr val="FF00FF"/>
                </a:solidFill>
                <a:latin typeface="Times New Roman" pitchFamily="18" charset="0"/>
                <a:cs typeface="Times New Roman" pitchFamily="18" charset="0"/>
              </a:rPr>
              <a:t>Винни</a:t>
            </a:r>
            <a:r>
              <a:rPr lang="ru-RU" b="1" dirty="0">
                <a:solidFill>
                  <a:srgbClr val="FF00FF"/>
                </a:solidFill>
                <a:latin typeface="Times New Roman" pitchFamily="18" charset="0"/>
                <a:cs typeface="Times New Roman" pitchFamily="18" charset="0"/>
              </a:rPr>
              <a:t> </a:t>
            </a:r>
            <a:r>
              <a:rPr lang="ru-RU" b="1" dirty="0" smtClean="0">
                <a:solidFill>
                  <a:srgbClr val="FF00FF"/>
                </a:solidFill>
                <a:latin typeface="Times New Roman" pitchFamily="18" charset="0"/>
                <a:cs typeface="Times New Roman" pitchFamily="18" charset="0"/>
              </a:rPr>
              <a:t>-</a:t>
            </a:r>
            <a:r>
              <a:rPr lang="ru-RU" b="1" dirty="0" smtClean="0">
                <a:solidFill>
                  <a:srgbClr val="FF00FF"/>
                </a:solidFill>
                <a:latin typeface="Times New Roman" pitchFamily="18" charset="0"/>
                <a:cs typeface="Times New Roman" pitchFamily="18" charset="0"/>
              </a:rPr>
              <a:t> </a:t>
            </a:r>
            <a:r>
              <a:rPr lang="ru-RU" b="1" dirty="0" err="1" smtClean="0">
                <a:solidFill>
                  <a:srgbClr val="FF00FF"/>
                </a:solidFill>
                <a:latin typeface="Times New Roman" pitchFamily="18" charset="0"/>
                <a:cs typeface="Times New Roman" pitchFamily="18" charset="0"/>
              </a:rPr>
              <a:t>Мамык</a:t>
            </a:r>
            <a:r>
              <a:rPr lang="ru-RU" b="1" dirty="0" smtClean="0">
                <a:solidFill>
                  <a:srgbClr val="FF00FF"/>
                </a:solidFill>
                <a:latin typeface="Times New Roman" pitchFamily="18" charset="0"/>
                <a:cs typeface="Times New Roman" pitchFamily="18" charset="0"/>
              </a:rPr>
              <a:t>»</a:t>
            </a:r>
            <a:endParaRPr lang="ru-RU" dirty="0">
              <a:solidFill>
                <a:srgbClr val="FF00FF"/>
              </a:solidFill>
              <a:latin typeface="Times New Roman" pitchFamily="18" charset="0"/>
              <a:cs typeface="Times New Roman" pitchFamily="18" charset="0"/>
            </a:endParaRPr>
          </a:p>
          <a:p>
            <a:r>
              <a:rPr lang="ru-RU" dirty="0" smtClean="0">
                <a:solidFill>
                  <a:srgbClr val="FF00FF"/>
                </a:solidFill>
                <a:latin typeface="Times New Roman" pitchFamily="18" charset="0"/>
                <a:cs typeface="Times New Roman" pitchFamily="18" charset="0"/>
              </a:rPr>
              <a:t> </a:t>
            </a:r>
            <a:r>
              <a:rPr lang="ru-RU" b="1" dirty="0" smtClean="0">
                <a:solidFill>
                  <a:srgbClr val="C00000"/>
                </a:solidFill>
                <a:latin typeface="Times New Roman" pitchFamily="18" charset="0"/>
                <a:cs typeface="Times New Roman" pitchFamily="18" charset="0"/>
              </a:rPr>
              <a:t>Винни-Пух</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ничек</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һәм</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барлыгы</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аюлар</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бик</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ярата</a:t>
            </a:r>
            <a:r>
              <a:rPr lang="ru-RU" b="1" dirty="0">
                <a:solidFill>
                  <a:srgbClr val="C00000"/>
                </a:solidFill>
                <a:latin typeface="Times New Roman" pitchFamily="18" charset="0"/>
                <a:cs typeface="Times New Roman" pitchFamily="18" charset="0"/>
              </a:rPr>
              <a:t> бал. </a:t>
            </a:r>
            <a:r>
              <a:rPr lang="ru-RU" b="1" dirty="0" err="1">
                <a:solidFill>
                  <a:srgbClr val="C00000"/>
                </a:solidFill>
                <a:latin typeface="Times New Roman" pitchFamily="18" charset="0"/>
                <a:cs typeface="Times New Roman" pitchFamily="18" charset="0"/>
              </a:rPr>
              <a:t>Килде</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ул</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биек</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агачка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һәм</a:t>
            </a:r>
            <a:r>
              <a:rPr lang="ru-RU" b="1" dirty="0">
                <a:solidFill>
                  <a:srgbClr val="C00000"/>
                </a:solidFill>
                <a:latin typeface="Times New Roman" pitchFamily="18" charset="0"/>
                <a:cs typeface="Times New Roman" pitchFamily="18" charset="0"/>
              </a:rPr>
              <a:t> полез </a:t>
            </a:r>
            <a:r>
              <a:rPr lang="ru-RU" b="1" dirty="0" err="1">
                <a:solidFill>
                  <a:srgbClr val="C00000"/>
                </a:solidFill>
                <a:latin typeface="Times New Roman" pitchFamily="18" charset="0"/>
                <a:cs typeface="Times New Roman" pitchFamily="18" charset="0"/>
              </a:rPr>
              <a:t>иң</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түбәгә</a:t>
            </a:r>
            <a:r>
              <a:rPr lang="ru-RU" b="1" dirty="0">
                <a:solidFill>
                  <a:srgbClr val="C00000"/>
                </a:solidFill>
                <a:latin typeface="Times New Roman" pitchFamily="18" charset="0"/>
                <a:cs typeface="Times New Roman" pitchFamily="18" charset="0"/>
              </a:rPr>
              <a:t>  бал </a:t>
            </a:r>
            <a:r>
              <a:rPr lang="ru-RU" b="1" dirty="0" err="1">
                <a:solidFill>
                  <a:srgbClr val="C00000"/>
                </a:solidFill>
                <a:latin typeface="Times New Roman" pitchFamily="18" charset="0"/>
                <a:cs typeface="Times New Roman" pitchFamily="18" charset="0"/>
              </a:rPr>
              <a:t>артыннан</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белән</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Ләкин</a:t>
            </a:r>
            <a:r>
              <a:rPr lang="ru-RU" b="1" dirty="0">
                <a:solidFill>
                  <a:srgbClr val="C00000"/>
                </a:solidFill>
                <a:latin typeface="Times New Roman" pitchFamily="18" charset="0"/>
                <a:cs typeface="Times New Roman" pitchFamily="18" charset="0"/>
              </a:rPr>
              <a:t> бал </a:t>
            </a:r>
            <a:r>
              <a:rPr lang="ru-RU" b="1" dirty="0" err="1">
                <a:solidFill>
                  <a:srgbClr val="C00000"/>
                </a:solidFill>
                <a:latin typeface="Times New Roman" pitchFamily="18" charset="0"/>
                <a:cs typeface="Times New Roman" pitchFamily="18" charset="0"/>
              </a:rPr>
              <a:t>кортынар</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күрделәр</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Мамык</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һәм</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башладылар</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чагарга</a:t>
            </a:r>
            <a:r>
              <a:rPr lang="ru-RU" b="1" dirty="0">
                <a:solidFill>
                  <a:srgbClr val="C00000"/>
                </a:solidFill>
                <a:latin typeface="Times New Roman" pitchFamily="18" charset="0"/>
                <a:cs typeface="Times New Roman" pitchFamily="18" charset="0"/>
              </a:rPr>
              <a:t>, ә </a:t>
            </a:r>
            <a:r>
              <a:rPr lang="ru-RU" b="1" dirty="0" err="1">
                <a:solidFill>
                  <a:srgbClr val="C00000"/>
                </a:solidFill>
                <a:latin typeface="Times New Roman" pitchFamily="18" charset="0"/>
                <a:cs typeface="Times New Roman" pitchFamily="18" charset="0"/>
              </a:rPr>
              <a:t>ул</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тотынып</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калмады</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һәм</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авырттырып</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егылды</a:t>
            </a:r>
            <a:r>
              <a:rPr lang="ru-RU" b="1" dirty="0">
                <a:solidFill>
                  <a:srgbClr val="C00000"/>
                </a:solidFill>
                <a:latin typeface="Times New Roman" pitchFamily="18" charset="0"/>
                <a:cs typeface="Times New Roman" pitchFamily="18" charset="0"/>
              </a:rPr>
              <a:t>. Ә бал- </a:t>
            </a:r>
            <a:r>
              <a:rPr lang="ru-RU" b="1" dirty="0" err="1">
                <a:solidFill>
                  <a:srgbClr val="C00000"/>
                </a:solidFill>
                <a:latin typeface="Times New Roman" pitchFamily="18" charset="0"/>
                <a:cs typeface="Times New Roman" pitchFamily="18" charset="0"/>
              </a:rPr>
              <a:t>шул</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барыбер</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тели</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Китте</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винни</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үз</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бүтән</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Биш</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тиенлеккә</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һава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шарчык</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артыннан</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белән</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хәтта</a:t>
            </a:r>
            <a:r>
              <a:rPr lang="ru-RU" b="1" dirty="0">
                <a:solidFill>
                  <a:srgbClr val="C00000"/>
                </a:solidFill>
                <a:latin typeface="Times New Roman" pitchFamily="18" charset="0"/>
                <a:cs typeface="Times New Roman" pitchFamily="18" charset="0"/>
              </a:rPr>
              <a:t> бал </a:t>
            </a:r>
            <a:r>
              <a:rPr lang="ru-RU" b="1" dirty="0" err="1">
                <a:solidFill>
                  <a:srgbClr val="C00000"/>
                </a:solidFill>
                <a:latin typeface="Times New Roman" pitchFamily="18" charset="0"/>
                <a:cs typeface="Times New Roman" pitchFamily="18" charset="0"/>
              </a:rPr>
              <a:t>кортынар</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уйладылар</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нәрсә</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оча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кечкенә</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болытчык</a:t>
            </a:r>
            <a:r>
              <a:rPr lang="ru-RU" b="1" dirty="0">
                <a:solidFill>
                  <a:srgbClr val="C00000"/>
                </a:solidFill>
                <a:latin typeface="Times New Roman" pitchFamily="18" charset="0"/>
                <a:cs typeface="Times New Roman" pitchFamily="18" charset="0"/>
              </a:rPr>
              <a:t>, ә </a:t>
            </a:r>
            <a:r>
              <a:rPr lang="ru-RU" b="1" dirty="0" err="1">
                <a:solidFill>
                  <a:srgbClr val="C00000"/>
                </a:solidFill>
                <a:latin typeface="Times New Roman" pitchFamily="18" charset="0"/>
                <a:cs typeface="Times New Roman" pitchFamily="18" charset="0"/>
              </a:rPr>
              <a:t>аю</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түгел</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һәм</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нәрсә</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аңа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күңелле</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күк</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буйлап</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очарга</a:t>
            </a:r>
            <a:r>
              <a:rPr lang="ru-RU" b="1" dirty="0">
                <a:solidFill>
                  <a:srgbClr val="C00000"/>
                </a:solidFill>
                <a:latin typeface="Times New Roman" pitchFamily="18" charset="0"/>
                <a:cs typeface="Times New Roman" pitchFamily="18" charset="0"/>
              </a:rPr>
              <a:t>. Ә </a:t>
            </a:r>
            <a:r>
              <a:rPr lang="ru-RU" b="1" dirty="0" err="1">
                <a:solidFill>
                  <a:srgbClr val="C00000"/>
                </a:solidFill>
                <a:latin typeface="Times New Roman" pitchFamily="18" charset="0"/>
                <a:cs typeface="Times New Roman" pitchFamily="18" charset="0"/>
              </a:rPr>
              <a:t>тагын</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кысты</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үз-үзеннән</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бирле</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белән</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мылтык</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һәм</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кулъяпма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һәр</a:t>
            </a:r>
            <a:r>
              <a:rPr lang="ru-RU" b="1" dirty="0">
                <a:solidFill>
                  <a:srgbClr val="C00000"/>
                </a:solidFill>
                <a:latin typeface="Times New Roman" pitchFamily="18" charset="0"/>
                <a:cs typeface="Times New Roman" pitchFamily="18" charset="0"/>
              </a:rPr>
              <a:t> случай. </a:t>
            </a:r>
            <a:r>
              <a:rPr lang="ru-RU" b="1" dirty="0" err="1">
                <a:solidFill>
                  <a:srgbClr val="C00000"/>
                </a:solidFill>
                <a:latin typeface="Times New Roman" pitchFamily="18" charset="0"/>
                <a:cs typeface="Times New Roman" pitchFamily="18" charset="0"/>
              </a:rPr>
              <a:t>Һәм</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менә</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винни</a:t>
            </a:r>
            <a:r>
              <a:rPr lang="ru-RU" b="1" dirty="0">
                <a:solidFill>
                  <a:srgbClr val="C00000"/>
                </a:solidFill>
                <a:latin typeface="Times New Roman" pitchFamily="18" charset="0"/>
                <a:cs typeface="Times New Roman" pitchFamily="18" charset="0"/>
              </a:rPr>
              <a:t>-пух </a:t>
            </a:r>
            <a:r>
              <a:rPr lang="ru-RU" b="1" dirty="0" err="1">
                <a:solidFill>
                  <a:srgbClr val="C00000"/>
                </a:solidFill>
                <a:latin typeface="Times New Roman" pitchFamily="18" charset="0"/>
                <a:cs typeface="Times New Roman" pitchFamily="18" charset="0"/>
              </a:rPr>
              <a:t>оча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һава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шарчыкта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һәм</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җырлый</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җырны</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болытчык</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турында</a:t>
            </a:r>
            <a:r>
              <a:rPr lang="ru-RU" b="1" dirty="0">
                <a:solidFill>
                  <a:srgbClr val="C00000"/>
                </a:solidFill>
                <a:latin typeface="Times New Roman" pitchFamily="18" charset="0"/>
                <a:cs typeface="Times New Roman" pitchFamily="18" charset="0"/>
              </a:rPr>
              <a:t>. Ә </a:t>
            </a:r>
            <a:r>
              <a:rPr lang="ru-RU" b="1" dirty="0" err="1">
                <a:solidFill>
                  <a:srgbClr val="C00000"/>
                </a:solidFill>
                <a:latin typeface="Times New Roman" pitchFamily="18" charset="0"/>
                <a:cs typeface="Times New Roman" pitchFamily="18" charset="0"/>
              </a:rPr>
              <a:t>Биш</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тиенлек</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йөри</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кулъяпма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астында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белән</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һәм</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хөкем</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итә</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яңгырга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охшаш</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башлана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яңгырга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охшаш</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башлана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Ләкин</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барлыгы</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шулай</a:t>
            </a:r>
            <a:r>
              <a:rPr lang="ru-RU" b="1" dirty="0">
                <a:solidFill>
                  <a:srgbClr val="C00000"/>
                </a:solidFill>
                <a:latin typeface="Times New Roman" pitchFamily="18" charset="0"/>
                <a:cs typeface="Times New Roman" pitchFamily="18" charset="0"/>
              </a:rPr>
              <a:t> да бал </a:t>
            </a:r>
            <a:r>
              <a:rPr lang="ru-RU" b="1" dirty="0" err="1">
                <a:solidFill>
                  <a:srgbClr val="C00000"/>
                </a:solidFill>
                <a:latin typeface="Times New Roman" pitchFamily="18" charset="0"/>
                <a:cs typeface="Times New Roman" pitchFamily="18" charset="0"/>
              </a:rPr>
              <a:t>кортынар</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ышанмадылар</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хәйләкәр</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планнарга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Мамык</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һәм</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аңа</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тагын</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ярады</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ерак</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һәм</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авырттырып</a:t>
            </a:r>
            <a:r>
              <a:rPr lang="ru-RU" b="1" dirty="0">
                <a:solidFill>
                  <a:srgbClr val="C00000"/>
                </a:solidFill>
                <a:latin typeface="Times New Roman" pitchFamily="18" charset="0"/>
                <a:cs typeface="Times New Roman" pitchFamily="18" charset="0"/>
              </a:rPr>
              <a:t> </a:t>
            </a:r>
            <a:r>
              <a:rPr lang="ru-RU" b="1" dirty="0" err="1">
                <a:solidFill>
                  <a:srgbClr val="C00000"/>
                </a:solidFill>
                <a:latin typeface="Times New Roman" pitchFamily="18" charset="0"/>
                <a:cs typeface="Times New Roman" pitchFamily="18" charset="0"/>
              </a:rPr>
              <a:t>егылырга</a:t>
            </a:r>
            <a:r>
              <a:rPr lang="ru-RU" b="1" dirty="0">
                <a:solidFill>
                  <a:srgbClr val="C00000"/>
                </a:solidFill>
                <a:latin typeface="Times New Roman" pitchFamily="18" charset="0"/>
                <a:cs typeface="Times New Roman" pitchFamily="18" charset="0"/>
              </a:rPr>
              <a:t>..</a:t>
            </a:r>
          </a:p>
        </p:txBody>
      </p:sp>
    </p:spTree>
    <p:extLst>
      <p:ext uri="{BB962C8B-B14F-4D97-AF65-F5344CB8AC3E}">
        <p14:creationId xmlns:p14="http://schemas.microsoft.com/office/powerpoint/2010/main" xmlns="" val="3601388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дом\Desktop\4314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2195736" y="117608"/>
            <a:ext cx="6843136" cy="769441"/>
          </a:xfrm>
          <a:prstGeom prst="rect">
            <a:avLst/>
          </a:prstGeom>
        </p:spPr>
        <p:txBody>
          <a:bodyPr wrap="square">
            <a:spAutoFit/>
          </a:bodyPr>
          <a:lstStyle/>
          <a:p>
            <a:pPr algn="ctr"/>
            <a:r>
              <a:rPr lang="ru-RU" sz="4400" b="1" dirty="0">
                <a:ln>
                  <a:solidFill>
                    <a:srgbClr val="FFFF00"/>
                  </a:solidFill>
                </a:ln>
                <a:solidFill>
                  <a:srgbClr val="00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«Винни-Пух идет в гости»</a:t>
            </a:r>
          </a:p>
        </p:txBody>
      </p:sp>
      <p:sp>
        <p:nvSpPr>
          <p:cNvPr id="3" name="Прямоугольник 2"/>
          <p:cNvSpPr/>
          <p:nvPr/>
        </p:nvSpPr>
        <p:spPr>
          <a:xfrm>
            <a:off x="827584" y="2780928"/>
            <a:ext cx="8211289" cy="1446550"/>
          </a:xfrm>
          <a:prstGeom prst="rect">
            <a:avLst/>
          </a:prstGeom>
        </p:spPr>
        <p:txBody>
          <a:bodyPr wrap="square">
            <a:spAutoFit/>
          </a:bodyPr>
          <a:lstStyle/>
          <a:p>
            <a:pPr algn="ctr"/>
            <a:r>
              <a:rPr lang="ru-RU" sz="4400" b="1" dirty="0">
                <a:ln>
                  <a:solidFill>
                    <a:srgbClr val="9900CC"/>
                  </a:solidFill>
                </a:ln>
                <a:solidFill>
                  <a:schemeClr val="bg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400" b="1" dirty="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«Винни-Пух бара </a:t>
            </a:r>
            <a:r>
              <a:rPr lang="ru-RU" sz="4400" b="1" dirty="0" err="1">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кунакларда</a:t>
            </a:r>
            <a:r>
              <a:rPr lang="ru-RU" sz="4400" b="1" dirty="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p>
        </p:txBody>
      </p:sp>
    </p:spTree>
    <p:extLst>
      <p:ext uri="{BB962C8B-B14F-4D97-AF65-F5344CB8AC3E}">
        <p14:creationId xmlns:p14="http://schemas.microsoft.com/office/powerpoint/2010/main" xmlns="" val="1899571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832640"/>
          </a:xfrm>
          <a:prstGeom prst="rect">
            <a:avLst/>
          </a:prstGeom>
        </p:spPr>
        <p:txBody>
          <a:bodyPr wrap="square">
            <a:spAutoFit/>
          </a:bodyPr>
          <a:lstStyle/>
          <a:p>
            <a:pPr algn="ctr"/>
            <a:r>
              <a:rPr lang="ru-RU" sz="2400" b="1" dirty="0">
                <a:solidFill>
                  <a:srgbClr val="FF00FF"/>
                </a:solidFill>
                <a:latin typeface="Times New Roman" pitchFamily="18" charset="0"/>
                <a:cs typeface="Times New Roman" pitchFamily="18" charset="0"/>
              </a:rPr>
              <a:t>«Винни-Пух идет в гости</a:t>
            </a:r>
            <a:r>
              <a:rPr lang="ru-RU" sz="2400" b="1" dirty="0" smtClean="0">
                <a:solidFill>
                  <a:srgbClr val="FF00FF"/>
                </a:solidFill>
                <a:latin typeface="Times New Roman" pitchFamily="18" charset="0"/>
                <a:cs typeface="Times New Roman" pitchFamily="18" charset="0"/>
              </a:rPr>
              <a:t>»</a:t>
            </a:r>
          </a:p>
          <a:p>
            <a:pPr algn="ctr"/>
            <a:endParaRPr lang="ru-RU" sz="2400" b="1" dirty="0">
              <a:solidFill>
                <a:srgbClr val="A50021"/>
              </a:solidFill>
              <a:latin typeface="Times New Roman" pitchFamily="18" charset="0"/>
              <a:cs typeface="Times New Roman" pitchFamily="18" charset="0"/>
            </a:endParaRPr>
          </a:p>
          <a:p>
            <a:r>
              <a:rPr lang="ru-RU" b="1" dirty="0" smtClean="0">
                <a:solidFill>
                  <a:srgbClr val="A50021"/>
                </a:solidFill>
                <a:latin typeface="Times New Roman" pitchFamily="18" charset="0"/>
                <a:cs typeface="Times New Roman" pitchFamily="18" charset="0"/>
              </a:rPr>
              <a:t> Однажды </a:t>
            </a:r>
            <a:r>
              <a:rPr lang="ru-RU" b="1" dirty="0">
                <a:solidFill>
                  <a:srgbClr val="A50021"/>
                </a:solidFill>
                <a:latin typeface="Times New Roman" pitchFamily="18" charset="0"/>
                <a:cs typeface="Times New Roman" pitchFamily="18" charset="0"/>
              </a:rPr>
              <a:t>утром когда завтрак уже давно кончился, а обед еще и не думал начинаться, Винни-Пух с Пятачком прогуливался и сочинял песенку. И пришло ему в голову: «А не пойти ли в гости?» И решили они пойти в гости к кролику, который подходящая компания и может чем ни будь угостить. И кролик, как гостеприимный хозяин, стал угощать друзей медом и сгущенным молоком. И так они сидели немного, потом еще немного и еще немного, пока у кролика ничего не осталось. Тогда Винни-Пух вспомнил что ему надо идти. Но оказалось что у кролика очень узкие двери, а может кто-то очень много съел?</a:t>
            </a:r>
          </a:p>
          <a:p>
            <a:r>
              <a:rPr lang="ru-RU" b="1" dirty="0">
                <a:solidFill>
                  <a:srgbClr val="A50021"/>
                </a:solidFill>
                <a:latin typeface="Times New Roman" pitchFamily="18" charset="0"/>
                <a:cs typeface="Times New Roman" pitchFamily="18" charset="0"/>
              </a:rPr>
              <a:t> </a:t>
            </a:r>
          </a:p>
          <a:p>
            <a:pPr algn="ctr"/>
            <a:r>
              <a:rPr lang="ru-RU" b="1" dirty="0">
                <a:solidFill>
                  <a:srgbClr val="A50021"/>
                </a:solidFill>
                <a:latin typeface="Times New Roman" pitchFamily="18" charset="0"/>
                <a:cs typeface="Times New Roman" pitchFamily="18" charset="0"/>
              </a:rPr>
              <a:t> </a:t>
            </a:r>
            <a:r>
              <a:rPr lang="ru-RU" sz="2400" b="1" dirty="0" smtClean="0">
                <a:solidFill>
                  <a:srgbClr val="FF00FF"/>
                </a:solidFill>
                <a:latin typeface="Times New Roman" pitchFamily="18" charset="0"/>
                <a:cs typeface="Times New Roman" pitchFamily="18" charset="0"/>
              </a:rPr>
              <a:t>«</a:t>
            </a:r>
            <a:r>
              <a:rPr lang="ru-RU" sz="2400" b="1" dirty="0" err="1">
                <a:solidFill>
                  <a:srgbClr val="FF00FF"/>
                </a:solidFill>
                <a:latin typeface="Times New Roman" pitchFamily="18" charset="0"/>
                <a:cs typeface="Times New Roman" pitchFamily="18" charset="0"/>
              </a:rPr>
              <a:t>Винни-Пух</a:t>
            </a:r>
            <a:r>
              <a:rPr lang="ru-RU" sz="2400" b="1" dirty="0">
                <a:solidFill>
                  <a:srgbClr val="FF00FF"/>
                </a:solidFill>
                <a:latin typeface="Times New Roman" pitchFamily="18" charset="0"/>
                <a:cs typeface="Times New Roman" pitchFamily="18" charset="0"/>
              </a:rPr>
              <a:t> </a:t>
            </a:r>
            <a:r>
              <a:rPr lang="ru-RU" sz="2400" b="1" dirty="0" err="1" smtClean="0">
                <a:solidFill>
                  <a:srgbClr val="FF00FF"/>
                </a:solidFill>
                <a:latin typeface="Times New Roman" pitchFamily="18" charset="0"/>
                <a:cs typeface="Times New Roman" pitchFamily="18" charset="0"/>
              </a:rPr>
              <a:t>кунакка</a:t>
            </a:r>
            <a:r>
              <a:rPr lang="ru-RU" sz="2400" b="1" dirty="0" smtClean="0">
                <a:solidFill>
                  <a:srgbClr val="FF00FF"/>
                </a:solidFill>
                <a:latin typeface="Times New Roman" pitchFamily="18" charset="0"/>
                <a:cs typeface="Times New Roman" pitchFamily="18" charset="0"/>
              </a:rPr>
              <a:t> бара</a:t>
            </a:r>
            <a:r>
              <a:rPr lang="ru-RU" sz="2400" b="1" dirty="0" smtClean="0">
                <a:solidFill>
                  <a:srgbClr val="FF00FF"/>
                </a:solidFill>
                <a:latin typeface="Times New Roman" pitchFamily="18" charset="0"/>
                <a:cs typeface="Times New Roman" pitchFamily="18" charset="0"/>
              </a:rPr>
              <a:t>»</a:t>
            </a:r>
            <a:endParaRPr lang="ru-RU" sz="2400" b="1" dirty="0" smtClean="0">
              <a:solidFill>
                <a:srgbClr val="FF00FF"/>
              </a:solidFill>
              <a:latin typeface="Times New Roman" pitchFamily="18" charset="0"/>
              <a:cs typeface="Times New Roman" pitchFamily="18" charset="0"/>
            </a:endParaRPr>
          </a:p>
          <a:p>
            <a:endParaRPr lang="ru-RU" sz="2400" b="1" dirty="0" smtClean="0">
              <a:solidFill>
                <a:srgbClr val="FF00FF"/>
              </a:solidFill>
              <a:latin typeface="Times New Roman" pitchFamily="18" charset="0"/>
              <a:cs typeface="Times New Roman" pitchFamily="18" charset="0"/>
            </a:endParaRPr>
          </a:p>
          <a:p>
            <a:r>
              <a:rPr lang="ru-RU" b="1" dirty="0" smtClean="0">
                <a:solidFill>
                  <a:srgbClr val="FF00FF"/>
                </a:solidFill>
                <a:latin typeface="Times New Roman" pitchFamily="18" charset="0"/>
                <a:cs typeface="Times New Roman" pitchFamily="18" charset="0"/>
              </a:rPr>
              <a:t> </a:t>
            </a:r>
            <a:r>
              <a:rPr lang="ru-RU" b="1" dirty="0" err="1" smtClean="0">
                <a:solidFill>
                  <a:srgbClr val="A50021"/>
                </a:solidFill>
                <a:latin typeface="Times New Roman" pitchFamily="18" charset="0"/>
                <a:cs typeface="Times New Roman" pitchFamily="18" charset="0"/>
              </a:rPr>
              <a:t>Бервакыт</a:t>
            </a:r>
            <a:r>
              <a:rPr lang="ru-RU" b="1" dirty="0" smtClean="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иртән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кайчан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иртәнге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аш</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инде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күптән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бетте</a:t>
            </a:r>
            <a:r>
              <a:rPr lang="ru-RU" b="1" dirty="0">
                <a:solidFill>
                  <a:srgbClr val="A50021"/>
                </a:solidFill>
                <a:latin typeface="Times New Roman" pitchFamily="18" charset="0"/>
                <a:cs typeface="Times New Roman" pitchFamily="18" charset="0"/>
              </a:rPr>
              <a:t>, ә </a:t>
            </a:r>
            <a:r>
              <a:rPr lang="ru-RU" b="1" dirty="0" err="1">
                <a:solidFill>
                  <a:srgbClr val="A50021"/>
                </a:solidFill>
                <a:latin typeface="Times New Roman" pitchFamily="18" charset="0"/>
                <a:cs typeface="Times New Roman" pitchFamily="18" charset="0"/>
              </a:rPr>
              <a:t>төшке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аш</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тагын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уйламады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башланырга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винни</a:t>
            </a:r>
            <a:r>
              <a:rPr lang="ru-RU" b="1" dirty="0">
                <a:solidFill>
                  <a:srgbClr val="A50021"/>
                </a:solidFill>
                <a:latin typeface="Times New Roman" pitchFamily="18" charset="0"/>
                <a:cs typeface="Times New Roman" pitchFamily="18" charset="0"/>
              </a:rPr>
              <a:t>-пух </a:t>
            </a:r>
            <a:r>
              <a:rPr lang="ru-RU" b="1" dirty="0" err="1">
                <a:solidFill>
                  <a:srgbClr val="A50021"/>
                </a:solidFill>
                <a:latin typeface="Times New Roman" pitchFamily="18" charset="0"/>
                <a:cs typeface="Times New Roman" pitchFamily="18" charset="0"/>
              </a:rPr>
              <a:t>Биш</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тиенлектән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бирле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белән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йөреп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кайтты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иҗат</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итте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җырны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читтән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килгән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килде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аңа</a:t>
            </a:r>
            <a:r>
              <a:rPr lang="ru-RU" b="1" dirty="0">
                <a:solidFill>
                  <a:srgbClr val="A50021"/>
                </a:solidFill>
                <a:latin typeface="Times New Roman" pitchFamily="18" charset="0"/>
                <a:cs typeface="Times New Roman" pitchFamily="18" charset="0"/>
              </a:rPr>
              <a:t> башка : «Ә пойти </a:t>
            </a:r>
            <a:r>
              <a:rPr lang="ru-RU" b="1" dirty="0" err="1">
                <a:solidFill>
                  <a:srgbClr val="A50021"/>
                </a:solidFill>
                <a:latin typeface="Times New Roman" pitchFamily="18" charset="0"/>
                <a:cs typeface="Times New Roman" pitchFamily="18" charset="0"/>
              </a:rPr>
              <a:t>кунакларда</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карар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иттеләр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алар</a:t>
            </a:r>
            <a:r>
              <a:rPr lang="ru-RU" b="1" dirty="0">
                <a:solidFill>
                  <a:srgbClr val="A50021"/>
                </a:solidFill>
                <a:latin typeface="Times New Roman" pitchFamily="18" charset="0"/>
                <a:cs typeface="Times New Roman" pitchFamily="18" charset="0"/>
              </a:rPr>
              <a:t> пойти </a:t>
            </a:r>
            <a:r>
              <a:rPr lang="ru-RU" b="1" dirty="0" err="1">
                <a:solidFill>
                  <a:srgbClr val="A50021"/>
                </a:solidFill>
                <a:latin typeface="Times New Roman" pitchFamily="18" charset="0"/>
                <a:cs typeface="Times New Roman" pitchFamily="18" charset="0"/>
              </a:rPr>
              <a:t>кунакларда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йорт</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куяныга</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ничәнче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килгән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төркем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булдыра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нәрсә</a:t>
            </a:r>
            <a:r>
              <a:rPr lang="ru-RU" b="1" dirty="0">
                <a:solidFill>
                  <a:srgbClr val="A50021"/>
                </a:solidFill>
                <a:latin typeface="Times New Roman" pitchFamily="18" charset="0"/>
                <a:cs typeface="Times New Roman" pitchFamily="18" charset="0"/>
              </a:rPr>
              <a:t> ни </a:t>
            </a:r>
            <a:r>
              <a:rPr lang="ru-RU" b="1" dirty="0" err="1">
                <a:solidFill>
                  <a:srgbClr val="A50021"/>
                </a:solidFill>
                <a:latin typeface="Times New Roman" pitchFamily="18" charset="0"/>
                <a:cs typeface="Times New Roman" pitchFamily="18" charset="0"/>
              </a:rPr>
              <a:t>бул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сыйларга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йорт</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куяны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ничек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кунакчыл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хуҗа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булды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сыйларга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дусларны</a:t>
            </a:r>
            <a:r>
              <a:rPr lang="ru-RU" b="1" dirty="0">
                <a:solidFill>
                  <a:srgbClr val="A50021"/>
                </a:solidFill>
                <a:latin typeface="Times New Roman" pitchFamily="18" charset="0"/>
                <a:cs typeface="Times New Roman" pitchFamily="18" charset="0"/>
              </a:rPr>
              <a:t> бал </a:t>
            </a:r>
            <a:r>
              <a:rPr lang="ru-RU" b="1" dirty="0" err="1">
                <a:solidFill>
                  <a:srgbClr val="A50021"/>
                </a:solidFill>
                <a:latin typeface="Times New Roman" pitchFamily="18" charset="0"/>
                <a:cs typeface="Times New Roman" pitchFamily="18" charset="0"/>
              </a:rPr>
              <a:t>белән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куерган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сөт</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белән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шулай</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утырдылар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бераз</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аннары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тагын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бераз</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тагын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бераз</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хәзергә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йорт</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куяны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янында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ярыйсы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калмады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Шулчак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винни</a:t>
            </a:r>
            <a:r>
              <a:rPr lang="ru-RU" b="1" dirty="0">
                <a:solidFill>
                  <a:srgbClr val="A50021"/>
                </a:solidFill>
                <a:latin typeface="Times New Roman" pitchFamily="18" charset="0"/>
                <a:cs typeface="Times New Roman" pitchFamily="18" charset="0"/>
              </a:rPr>
              <a:t>-пух </a:t>
            </a:r>
            <a:r>
              <a:rPr lang="ru-RU" b="1" dirty="0" err="1">
                <a:solidFill>
                  <a:srgbClr val="A50021"/>
                </a:solidFill>
                <a:latin typeface="Times New Roman" pitchFamily="18" charset="0"/>
                <a:cs typeface="Times New Roman" pitchFamily="18" charset="0"/>
              </a:rPr>
              <a:t>искә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алды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нәрсә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аңа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барырга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өстендә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Ләкин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булып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чыкты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нәрсә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йорт</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куяны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янында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бик</a:t>
            </a:r>
            <a:r>
              <a:rPr lang="ru-RU" b="1" dirty="0">
                <a:solidFill>
                  <a:srgbClr val="A50021"/>
                </a:solidFill>
                <a:latin typeface="Times New Roman" pitchFamily="18" charset="0"/>
                <a:cs typeface="Times New Roman" pitchFamily="18" charset="0"/>
              </a:rPr>
              <a:t> узкие </a:t>
            </a:r>
            <a:r>
              <a:rPr lang="ru-RU" b="1" dirty="0" err="1">
                <a:solidFill>
                  <a:srgbClr val="A50021"/>
                </a:solidFill>
                <a:latin typeface="Times New Roman" pitchFamily="18" charset="0"/>
                <a:cs typeface="Times New Roman" pitchFamily="18" charset="0"/>
              </a:rPr>
              <a:t>ишекләр</a:t>
            </a:r>
            <a:r>
              <a:rPr lang="ru-RU" b="1" dirty="0">
                <a:solidFill>
                  <a:srgbClr val="A50021"/>
                </a:solidFill>
                <a:latin typeface="Times New Roman" pitchFamily="18" charset="0"/>
                <a:cs typeface="Times New Roman" pitchFamily="18" charset="0"/>
              </a:rPr>
              <a:t>, ә </a:t>
            </a:r>
            <a:r>
              <a:rPr lang="ru-RU" b="1" dirty="0" err="1">
                <a:solidFill>
                  <a:srgbClr val="A50021"/>
                </a:solidFill>
                <a:latin typeface="Times New Roman" pitchFamily="18" charset="0"/>
                <a:cs typeface="Times New Roman" pitchFamily="18" charset="0"/>
              </a:rPr>
              <a:t>булдыра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кемдер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күп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ашады</a:t>
            </a:r>
            <a:r>
              <a:rPr lang="ru-RU" b="1" dirty="0">
                <a:solidFill>
                  <a:srgbClr val="A50021"/>
                </a:solidFill>
                <a:latin typeface="Times New Roman" pitchFamily="18" charset="0"/>
                <a:cs typeface="Times New Roman" pitchFamily="18" charset="0"/>
              </a:rPr>
              <a:t>?</a:t>
            </a:r>
          </a:p>
        </p:txBody>
      </p:sp>
    </p:spTree>
    <p:extLst>
      <p:ext uri="{BB962C8B-B14F-4D97-AF65-F5344CB8AC3E}">
        <p14:creationId xmlns:p14="http://schemas.microsoft.com/office/powerpoint/2010/main" xmlns="" val="664638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дом\Desktop\2586715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294" y="-2968"/>
            <a:ext cx="9144000" cy="686096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107504" y="260648"/>
            <a:ext cx="8928992" cy="707886"/>
          </a:xfrm>
          <a:prstGeom prst="rect">
            <a:avLst/>
          </a:prstGeom>
        </p:spPr>
        <p:txBody>
          <a:bodyPr wrap="square">
            <a:spAutoFit/>
          </a:bodyPr>
          <a:lstStyle/>
          <a:p>
            <a:pPr algn="ctr"/>
            <a:r>
              <a:rPr lang="ru-RU" sz="4000" b="1" dirty="0">
                <a:ln>
                  <a:solidFill>
                    <a:srgbClr val="FFFF00"/>
                  </a:solidFill>
                </a:ln>
                <a:solidFill>
                  <a:srgbClr val="FF00FF"/>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«Винни-Пух и день приключений»</a:t>
            </a:r>
            <a:endParaRPr lang="ru-RU" sz="4000" b="1" dirty="0">
              <a:ln>
                <a:solidFill>
                  <a:srgbClr val="FFFF00"/>
                </a:solidFill>
              </a:ln>
              <a:solidFill>
                <a:srgbClr val="A5002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endParaRPr>
          </a:p>
        </p:txBody>
      </p:sp>
      <p:sp>
        <p:nvSpPr>
          <p:cNvPr id="3" name="Прямоугольник 2"/>
          <p:cNvSpPr/>
          <p:nvPr/>
        </p:nvSpPr>
        <p:spPr>
          <a:xfrm>
            <a:off x="107504" y="6205954"/>
            <a:ext cx="8712968" cy="707886"/>
          </a:xfrm>
          <a:prstGeom prst="rect">
            <a:avLst/>
          </a:prstGeom>
        </p:spPr>
        <p:txBody>
          <a:bodyPr wrap="square">
            <a:spAutoFit/>
          </a:bodyPr>
          <a:lstStyle/>
          <a:p>
            <a:pPr algn="ctr"/>
            <a:r>
              <a:rPr lang="ru-RU" sz="4000" b="1" dirty="0">
                <a:ln>
                  <a:solidFill>
                    <a:srgbClr val="FFFF00"/>
                  </a:solidFill>
                </a:ln>
                <a:solidFill>
                  <a:srgbClr val="A5002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«Винни-Пух </a:t>
            </a:r>
            <a:r>
              <a:rPr lang="ru-RU" sz="4000" b="1" dirty="0" err="1">
                <a:ln>
                  <a:solidFill>
                    <a:srgbClr val="FFFF00"/>
                  </a:solidFill>
                </a:ln>
                <a:solidFill>
                  <a:srgbClr val="A5002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һәм</a:t>
            </a:r>
            <a:r>
              <a:rPr lang="ru-RU" sz="4000" b="1" dirty="0">
                <a:ln>
                  <a:solidFill>
                    <a:srgbClr val="FFFF00"/>
                  </a:solidFill>
                </a:ln>
                <a:solidFill>
                  <a:srgbClr val="A5002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000" b="1" dirty="0" err="1">
                <a:ln>
                  <a:solidFill>
                    <a:srgbClr val="FFFF00"/>
                  </a:solidFill>
                </a:ln>
                <a:solidFill>
                  <a:srgbClr val="A5002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көн</a:t>
            </a:r>
            <a:r>
              <a:rPr lang="ru-RU" sz="4000" b="1" dirty="0">
                <a:ln>
                  <a:solidFill>
                    <a:srgbClr val="FFFF00"/>
                  </a:solidFill>
                </a:ln>
                <a:solidFill>
                  <a:srgbClr val="A5002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приключений»</a:t>
            </a:r>
          </a:p>
        </p:txBody>
      </p:sp>
    </p:spTree>
    <p:extLst>
      <p:ext uri="{BB962C8B-B14F-4D97-AF65-F5344CB8AC3E}">
        <p14:creationId xmlns:p14="http://schemas.microsoft.com/office/powerpoint/2010/main" xmlns="" val="699102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001643"/>
          </a:xfrm>
          <a:prstGeom prst="rect">
            <a:avLst/>
          </a:prstGeom>
        </p:spPr>
        <p:txBody>
          <a:bodyPr wrap="square">
            <a:spAutoFit/>
          </a:bodyPr>
          <a:lstStyle/>
          <a:p>
            <a:pPr algn="ctr"/>
            <a:r>
              <a:rPr lang="ru-RU" sz="2400" b="1" dirty="0">
                <a:solidFill>
                  <a:srgbClr val="FF00FF"/>
                </a:solidFill>
                <a:latin typeface="Times New Roman" pitchFamily="18" charset="0"/>
                <a:cs typeface="Times New Roman" pitchFamily="18" charset="0"/>
              </a:rPr>
              <a:t>«Винни-Пух и день приключений</a:t>
            </a:r>
            <a:r>
              <a:rPr lang="ru-RU" sz="2400" b="1" dirty="0" smtClean="0">
                <a:solidFill>
                  <a:srgbClr val="FF00FF"/>
                </a:solidFill>
                <a:latin typeface="Times New Roman" pitchFamily="18" charset="0"/>
                <a:cs typeface="Times New Roman" pitchFamily="18" charset="0"/>
              </a:rPr>
              <a:t>»</a:t>
            </a:r>
            <a:endParaRPr lang="ru-RU" sz="2400" b="1" dirty="0">
              <a:solidFill>
                <a:srgbClr val="A50021"/>
              </a:solidFill>
              <a:latin typeface="Times New Roman" pitchFamily="18" charset="0"/>
              <a:cs typeface="Times New Roman" pitchFamily="18" charset="0"/>
            </a:endParaRPr>
          </a:p>
          <a:p>
            <a:r>
              <a:rPr lang="ru-RU" sz="1600" b="1" dirty="0" smtClean="0">
                <a:solidFill>
                  <a:srgbClr val="A50021"/>
                </a:solidFill>
                <a:latin typeface="Times New Roman" pitchFamily="18" charset="0"/>
                <a:cs typeface="Times New Roman" pitchFamily="18" charset="0"/>
              </a:rPr>
              <a:t> Однажды </a:t>
            </a:r>
            <a:r>
              <a:rPr lang="ru-RU" sz="1600" b="1" dirty="0">
                <a:solidFill>
                  <a:srgbClr val="A50021"/>
                </a:solidFill>
                <a:latin typeface="Times New Roman" pitchFamily="18" charset="0"/>
                <a:cs typeface="Times New Roman" pitchFamily="18" charset="0"/>
              </a:rPr>
              <a:t>шел Винни-Пух и увидел опечаленного Ослика </a:t>
            </a:r>
            <a:r>
              <a:rPr lang="ru-RU" sz="1600" b="1" dirty="0" err="1">
                <a:solidFill>
                  <a:srgbClr val="A50021"/>
                </a:solidFill>
                <a:latin typeface="Times New Roman" pitchFamily="18" charset="0"/>
                <a:cs typeface="Times New Roman" pitchFamily="18" charset="0"/>
              </a:rPr>
              <a:t>Иа</a:t>
            </a:r>
            <a:r>
              <a:rPr lang="ru-RU" sz="1600" b="1" dirty="0">
                <a:solidFill>
                  <a:srgbClr val="A50021"/>
                </a:solidFill>
                <a:latin typeface="Times New Roman" pitchFamily="18" charset="0"/>
                <a:cs typeface="Times New Roman" pitchFamily="18" charset="0"/>
              </a:rPr>
              <a:t>, у которого день </a:t>
            </a:r>
            <a:r>
              <a:rPr lang="ru-RU" sz="1600" b="1" dirty="0" err="1">
                <a:solidFill>
                  <a:srgbClr val="A50021"/>
                </a:solidFill>
                <a:latin typeface="Times New Roman" pitchFamily="18" charset="0"/>
                <a:cs typeface="Times New Roman" pitchFamily="18" charset="0"/>
              </a:rPr>
              <a:t>рождения,а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емк</a:t>
            </a:r>
            <a:r>
              <a:rPr lang="ru-RU" sz="1600" b="1" dirty="0">
                <a:solidFill>
                  <a:srgbClr val="A50021"/>
                </a:solidFill>
                <a:latin typeface="Times New Roman" pitchFamily="18" charset="0"/>
                <a:cs typeface="Times New Roman" pitchFamily="18" charset="0"/>
              </a:rPr>
              <a:t> очень грустно, да еще и хвост куда-то пропал. И решил Винни-Пух сделать ослику приятное. Побежал он за подарком для </a:t>
            </a:r>
            <a:r>
              <a:rPr lang="ru-RU" sz="1600" b="1" dirty="0" err="1">
                <a:solidFill>
                  <a:srgbClr val="A50021"/>
                </a:solidFill>
                <a:latin typeface="Times New Roman" pitchFamily="18" charset="0"/>
                <a:cs typeface="Times New Roman" pitchFamily="18" charset="0"/>
              </a:rPr>
              <a:t>Иа</a:t>
            </a:r>
            <a:r>
              <a:rPr lang="ru-RU" sz="1600" b="1" dirty="0">
                <a:solidFill>
                  <a:srgbClr val="A50021"/>
                </a:solidFill>
                <a:latin typeface="Times New Roman" pitchFamily="18" charset="0"/>
                <a:cs typeface="Times New Roman" pitchFamily="18" charset="0"/>
              </a:rPr>
              <a:t>, горшком меда. По дороге он встретил своего друга Пятачка и рассказал о дне рождения ослика. Пятачок тоже решил что-нибудь подарить </a:t>
            </a:r>
            <a:r>
              <a:rPr lang="ru-RU" sz="1600" b="1" dirty="0" err="1">
                <a:solidFill>
                  <a:srgbClr val="A50021"/>
                </a:solidFill>
                <a:latin typeface="Times New Roman" pitchFamily="18" charset="0"/>
                <a:cs typeface="Times New Roman" pitchFamily="18" charset="0"/>
              </a:rPr>
              <a:t>Иа</a:t>
            </a:r>
            <a:r>
              <a:rPr lang="ru-RU" sz="1600" b="1" dirty="0">
                <a:solidFill>
                  <a:srgbClr val="A50021"/>
                </a:solidFill>
                <a:latin typeface="Times New Roman" pitchFamily="18" charset="0"/>
                <a:cs typeface="Times New Roman" pitchFamily="18" charset="0"/>
              </a:rPr>
              <a:t>. А что самый лучший подарок? Ну конечно же воздушный шарик. Но пока Винни-Пух шел к ослику, мед как-то сам по себе </a:t>
            </a:r>
            <a:r>
              <a:rPr lang="ru-RU" sz="1600" b="1" dirty="0" err="1">
                <a:solidFill>
                  <a:srgbClr val="A50021"/>
                </a:solidFill>
                <a:latin typeface="Times New Roman" pitchFamily="18" charset="0"/>
                <a:cs typeface="Times New Roman" pitchFamily="18" charset="0"/>
              </a:rPr>
              <a:t>съелся,а</a:t>
            </a:r>
            <a:r>
              <a:rPr lang="ru-RU" sz="1600" b="1" dirty="0">
                <a:solidFill>
                  <a:srgbClr val="A50021"/>
                </a:solidFill>
                <a:latin typeface="Times New Roman" pitchFamily="18" charset="0"/>
                <a:cs typeface="Times New Roman" pitchFamily="18" charset="0"/>
              </a:rPr>
              <a:t> Пятачок так спешил, что упал, а шарик лопнул. Но ослик так был рад поздравлениям и подаркам, сто сразу повеселел и почувствовал что такое настоящее День рождения. А когда прилетела сова и подарила шнурок безвозмездно, который оказался хвостом </a:t>
            </a:r>
            <a:r>
              <a:rPr lang="ru-RU" sz="1600" b="1" dirty="0" err="1">
                <a:solidFill>
                  <a:srgbClr val="A50021"/>
                </a:solidFill>
                <a:latin typeface="Times New Roman" pitchFamily="18" charset="0"/>
                <a:cs typeface="Times New Roman" pitchFamily="18" charset="0"/>
              </a:rPr>
              <a:t>Иа</a:t>
            </a:r>
            <a:r>
              <a:rPr lang="ru-RU" sz="1600" b="1" dirty="0">
                <a:solidFill>
                  <a:srgbClr val="A50021"/>
                </a:solidFill>
                <a:latin typeface="Times New Roman" pitchFamily="18" charset="0"/>
                <a:cs typeface="Times New Roman" pitchFamily="18" charset="0"/>
              </a:rPr>
              <a:t>, то счастью ослика не было предела..  </a:t>
            </a:r>
          </a:p>
          <a:p>
            <a:pPr algn="ctr"/>
            <a:r>
              <a:rPr lang="ru-RU" sz="2400" b="1" dirty="0">
                <a:solidFill>
                  <a:srgbClr val="FF00FF"/>
                </a:solidFill>
                <a:latin typeface="Times New Roman" pitchFamily="18" charset="0"/>
                <a:cs typeface="Times New Roman" pitchFamily="18" charset="0"/>
              </a:rPr>
              <a:t>«</a:t>
            </a:r>
            <a:r>
              <a:rPr lang="ru-RU" sz="2400" b="1" dirty="0" err="1">
                <a:solidFill>
                  <a:srgbClr val="FF00FF"/>
                </a:solidFill>
                <a:latin typeface="Times New Roman" pitchFamily="18" charset="0"/>
                <a:cs typeface="Times New Roman" pitchFamily="18" charset="0"/>
              </a:rPr>
              <a:t>Винни-Пух</a:t>
            </a:r>
            <a:r>
              <a:rPr lang="ru-RU" sz="2400" b="1" dirty="0">
                <a:solidFill>
                  <a:srgbClr val="FF00FF"/>
                </a:solidFill>
                <a:latin typeface="Times New Roman" pitchFamily="18" charset="0"/>
                <a:cs typeface="Times New Roman" pitchFamily="18" charset="0"/>
              </a:rPr>
              <a:t> </a:t>
            </a:r>
            <a:r>
              <a:rPr lang="ru-RU" sz="2400" b="1" dirty="0" err="1" smtClean="0">
                <a:solidFill>
                  <a:srgbClr val="FF00FF"/>
                </a:solidFill>
                <a:latin typeface="Times New Roman" pitchFamily="18" charset="0"/>
                <a:cs typeface="Times New Roman" pitchFamily="18" charset="0"/>
              </a:rPr>
              <a:t>һәм </a:t>
            </a:r>
            <a:r>
              <a:rPr lang="ru-RU" sz="2400" b="1" dirty="0" smtClean="0">
                <a:solidFill>
                  <a:srgbClr val="FF00FF"/>
                </a:solidFill>
                <a:latin typeface="Times New Roman" pitchFamily="18" charset="0"/>
                <a:cs typeface="Times New Roman" pitchFamily="18" charset="0"/>
              </a:rPr>
              <a:t>1 </a:t>
            </a:r>
            <a:r>
              <a:rPr lang="ru-RU" sz="2400" b="1" dirty="0" err="1" smtClean="0">
                <a:solidFill>
                  <a:srgbClr val="FF00FF"/>
                </a:solidFill>
                <a:latin typeface="Times New Roman" pitchFamily="18" charset="0"/>
                <a:cs typeface="Times New Roman" pitchFamily="18" charset="0"/>
              </a:rPr>
              <a:t>көнлек маҗара </a:t>
            </a:r>
            <a:r>
              <a:rPr lang="ru-RU" sz="2400" b="1" dirty="0" smtClean="0">
                <a:solidFill>
                  <a:srgbClr val="FF00FF"/>
                </a:solidFill>
                <a:latin typeface="Times New Roman" pitchFamily="18" charset="0"/>
                <a:cs typeface="Times New Roman" pitchFamily="18" charset="0"/>
              </a:rPr>
              <a:t>»</a:t>
            </a:r>
            <a:endParaRPr lang="ru-RU" sz="2400" b="1" dirty="0" smtClean="0">
              <a:solidFill>
                <a:srgbClr val="FF00FF"/>
              </a:solidFill>
              <a:latin typeface="Times New Roman" pitchFamily="18" charset="0"/>
              <a:cs typeface="Times New Roman" pitchFamily="18" charset="0"/>
            </a:endParaRPr>
          </a:p>
          <a:p>
            <a:r>
              <a:rPr lang="ru-RU" sz="1600" b="1" dirty="0" err="1" smtClean="0">
                <a:solidFill>
                  <a:srgbClr val="A50021"/>
                </a:solidFill>
                <a:latin typeface="Times New Roman" pitchFamily="18" charset="0"/>
                <a:cs typeface="Times New Roman" pitchFamily="18" charset="0"/>
              </a:rPr>
              <a:t>Бервакыт</a:t>
            </a:r>
            <a:r>
              <a:rPr lang="ru-RU" sz="1600" b="1" dirty="0" smtClean="0">
                <a:solidFill>
                  <a:srgbClr val="A50021"/>
                </a:solidFill>
                <a:latin typeface="Times New Roman" pitchFamily="18" charset="0"/>
                <a:cs typeface="Times New Roman" pitchFamily="18" charset="0"/>
              </a:rPr>
              <a:t> </a:t>
            </a:r>
            <a:r>
              <a:rPr lang="ru-RU" sz="1600" b="1" dirty="0">
                <a:solidFill>
                  <a:srgbClr val="A50021"/>
                </a:solidFill>
                <a:latin typeface="Times New Roman" pitchFamily="18" charset="0"/>
                <a:cs typeface="Times New Roman" pitchFamily="18" charset="0"/>
              </a:rPr>
              <a:t>барды </a:t>
            </a:r>
            <a:r>
              <a:rPr lang="ru-RU" sz="1600" b="1" dirty="0" err="1">
                <a:solidFill>
                  <a:srgbClr val="A50021"/>
                </a:solidFill>
                <a:latin typeface="Times New Roman" pitchFamily="18" charset="0"/>
                <a:cs typeface="Times New Roman" pitchFamily="18" charset="0"/>
              </a:rPr>
              <a:t>винни</a:t>
            </a:r>
            <a:r>
              <a:rPr lang="ru-RU" sz="1600" b="1" dirty="0">
                <a:solidFill>
                  <a:srgbClr val="A50021"/>
                </a:solidFill>
                <a:latin typeface="Times New Roman" pitchFamily="18" charset="0"/>
                <a:cs typeface="Times New Roman" pitchFamily="18" charset="0"/>
              </a:rPr>
              <a:t>-пух </a:t>
            </a:r>
            <a:r>
              <a:rPr lang="ru-RU" sz="1600" b="1" dirty="0" err="1">
                <a:solidFill>
                  <a:srgbClr val="A50021"/>
                </a:solidFill>
                <a:latin typeface="Times New Roman" pitchFamily="18" charset="0"/>
                <a:cs typeface="Times New Roman" pitchFamily="18" charset="0"/>
              </a:rPr>
              <a:t>һәм</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күрде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кайгыга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төшерүче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Кечкенә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ишәкне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ничәнче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көн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янында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туунар,ә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емк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бик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күңелсез</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әйе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тагын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һәм</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койрык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каядыр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өметсез</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югалды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Һәм</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карар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итте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винни</a:t>
            </a:r>
            <a:r>
              <a:rPr lang="ru-RU" sz="1600" b="1" dirty="0">
                <a:solidFill>
                  <a:srgbClr val="A50021"/>
                </a:solidFill>
                <a:latin typeface="Times New Roman" pitchFamily="18" charset="0"/>
                <a:cs typeface="Times New Roman" pitchFamily="18" charset="0"/>
              </a:rPr>
              <a:t>-пух </a:t>
            </a:r>
            <a:r>
              <a:rPr lang="ru-RU" sz="1600" b="1" dirty="0" err="1">
                <a:solidFill>
                  <a:srgbClr val="A50021"/>
                </a:solidFill>
                <a:latin typeface="Times New Roman" pitchFamily="18" charset="0"/>
                <a:cs typeface="Times New Roman" pitchFamily="18" charset="0"/>
              </a:rPr>
              <a:t>эшләргә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кечкенә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ишәккә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күңелле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кыздырып</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табылган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йөгереп</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китте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ул</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бүләк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артыннан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белән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чүлмәк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белән</a:t>
            </a:r>
            <a:r>
              <a:rPr lang="ru-RU" sz="1600" b="1" dirty="0">
                <a:solidFill>
                  <a:srgbClr val="A50021"/>
                </a:solidFill>
                <a:latin typeface="Times New Roman" pitchFamily="18" charset="0"/>
                <a:cs typeface="Times New Roman" pitchFamily="18" charset="0"/>
              </a:rPr>
              <a:t> бал. Юл </a:t>
            </a:r>
            <a:r>
              <a:rPr lang="ru-RU" sz="1600" b="1" dirty="0" err="1">
                <a:solidFill>
                  <a:srgbClr val="A50021"/>
                </a:solidFill>
                <a:latin typeface="Times New Roman" pitchFamily="18" charset="0"/>
                <a:cs typeface="Times New Roman" pitchFamily="18" charset="0"/>
              </a:rPr>
              <a:t>буйлап</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ул</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очратты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үз</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дусны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Биш</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тиенлек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һәм</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сөйләде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көн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турында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туунар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кечкенә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ишәкне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Биш</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тиенлек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шулай</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ук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карар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итте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нәрсәдер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бүләк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итәргә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иа</a:t>
            </a:r>
            <a:r>
              <a:rPr lang="ru-RU" sz="1600" b="1" dirty="0">
                <a:solidFill>
                  <a:srgbClr val="A50021"/>
                </a:solidFill>
                <a:latin typeface="Times New Roman" pitchFamily="18" charset="0"/>
                <a:cs typeface="Times New Roman" pitchFamily="18" charset="0"/>
              </a:rPr>
              <a:t>. Ә </a:t>
            </a:r>
            <a:r>
              <a:rPr lang="ru-RU" sz="1600" b="1" dirty="0" err="1">
                <a:solidFill>
                  <a:srgbClr val="A50021"/>
                </a:solidFill>
                <a:latin typeface="Times New Roman" pitchFamily="18" charset="0"/>
                <a:cs typeface="Times New Roman" pitchFamily="18" charset="0"/>
              </a:rPr>
              <a:t>нәрсә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иң</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яхшырак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бүләк</a:t>
            </a:r>
            <a:r>
              <a:rPr lang="ru-RU" sz="1600" b="1" dirty="0">
                <a:solidFill>
                  <a:srgbClr val="A50021"/>
                </a:solidFill>
                <a:latin typeface="Times New Roman" pitchFamily="18" charset="0"/>
                <a:cs typeface="Times New Roman" pitchFamily="18" charset="0"/>
              </a:rPr>
              <a:t>? Я </a:t>
            </a:r>
            <a:r>
              <a:rPr lang="ru-RU" sz="1600" b="1" dirty="0" err="1">
                <a:solidFill>
                  <a:srgbClr val="A50021"/>
                </a:solidFill>
                <a:latin typeface="Times New Roman" pitchFamily="18" charset="0"/>
                <a:cs typeface="Times New Roman" pitchFamily="18" charset="0"/>
              </a:rPr>
              <a:t>әлбәттә</a:t>
            </a:r>
            <a:r>
              <a:rPr lang="ru-RU" sz="1600" b="1" dirty="0">
                <a:solidFill>
                  <a:srgbClr val="A50021"/>
                </a:solidFill>
                <a:latin typeface="Times New Roman" pitchFamily="18" charset="0"/>
                <a:cs typeface="Times New Roman" pitchFamily="18" charset="0"/>
              </a:rPr>
              <a:t> бит </a:t>
            </a:r>
            <a:r>
              <a:rPr lang="ru-RU" sz="1600" b="1" dirty="0" err="1">
                <a:solidFill>
                  <a:srgbClr val="A50021"/>
                </a:solidFill>
                <a:latin typeface="Times New Roman" pitchFamily="18" charset="0"/>
                <a:cs typeface="Times New Roman" pitchFamily="18" charset="0"/>
              </a:rPr>
              <a:t>һава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шарчык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Ләкин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хәзергә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винни</a:t>
            </a:r>
            <a:r>
              <a:rPr lang="ru-RU" sz="1600" b="1" dirty="0">
                <a:solidFill>
                  <a:srgbClr val="A50021"/>
                </a:solidFill>
                <a:latin typeface="Times New Roman" pitchFamily="18" charset="0"/>
                <a:cs typeface="Times New Roman" pitchFamily="18" charset="0"/>
              </a:rPr>
              <a:t>-пух барды </a:t>
            </a:r>
            <a:r>
              <a:rPr lang="ru-RU" sz="1600" b="1" dirty="0" err="1">
                <a:solidFill>
                  <a:srgbClr val="A50021"/>
                </a:solidFill>
                <a:latin typeface="Times New Roman" pitchFamily="18" charset="0"/>
                <a:cs typeface="Times New Roman" pitchFamily="18" charset="0"/>
              </a:rPr>
              <a:t>кечкенә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ишәккә</a:t>
            </a:r>
            <a:r>
              <a:rPr lang="ru-RU" sz="1600" b="1" dirty="0">
                <a:solidFill>
                  <a:srgbClr val="A50021"/>
                </a:solidFill>
                <a:latin typeface="Times New Roman" pitchFamily="18" charset="0"/>
                <a:cs typeface="Times New Roman" pitchFamily="18" charset="0"/>
              </a:rPr>
              <a:t> , бал </a:t>
            </a:r>
            <a:r>
              <a:rPr lang="ru-RU" sz="1600" b="1" dirty="0" err="1">
                <a:solidFill>
                  <a:srgbClr val="A50021"/>
                </a:solidFill>
                <a:latin typeface="Times New Roman" pitchFamily="18" charset="0"/>
                <a:cs typeface="Times New Roman" pitchFamily="18" charset="0"/>
              </a:rPr>
              <a:t>берчак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үзе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үз-үзен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буйлап</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съелся,ә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Биш</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тиенлек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шулай</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ашыкты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нәрсә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егылды</a:t>
            </a:r>
            <a:r>
              <a:rPr lang="ru-RU" sz="1600" b="1" dirty="0">
                <a:solidFill>
                  <a:srgbClr val="A50021"/>
                </a:solidFill>
                <a:latin typeface="Times New Roman" pitchFamily="18" charset="0"/>
                <a:cs typeface="Times New Roman" pitchFamily="18" charset="0"/>
              </a:rPr>
              <a:t>, ә </a:t>
            </a:r>
            <a:r>
              <a:rPr lang="ru-RU" sz="1600" b="1" dirty="0" err="1">
                <a:solidFill>
                  <a:srgbClr val="A50021"/>
                </a:solidFill>
                <a:latin typeface="Times New Roman" pitchFamily="18" charset="0"/>
                <a:cs typeface="Times New Roman" pitchFamily="18" charset="0"/>
              </a:rPr>
              <a:t>шарчык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шартлады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Ләкин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кечкенә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ишәк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шулай</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үткән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булды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ярдәмнәр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котлауларга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һәм</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бүләкләргә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йөз</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йөзләр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хәзер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үк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кәефле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күңел</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ачылды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һәм</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сизә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башлады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нәрсә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шундый</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сүзендә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торган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Көн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туунар</a:t>
            </a:r>
            <a:r>
              <a:rPr lang="ru-RU" sz="1600" b="1" dirty="0">
                <a:solidFill>
                  <a:srgbClr val="A50021"/>
                </a:solidFill>
                <a:latin typeface="Times New Roman" pitchFamily="18" charset="0"/>
                <a:cs typeface="Times New Roman" pitchFamily="18" charset="0"/>
              </a:rPr>
              <a:t>. Ә </a:t>
            </a:r>
            <a:r>
              <a:rPr lang="ru-RU" sz="1600" b="1" dirty="0" err="1">
                <a:solidFill>
                  <a:srgbClr val="A50021"/>
                </a:solidFill>
                <a:latin typeface="Times New Roman" pitchFamily="18" charset="0"/>
                <a:cs typeface="Times New Roman" pitchFamily="18" charset="0"/>
              </a:rPr>
              <a:t>кайчан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очып</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килде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ябалак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һәм</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бүләк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итте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бау</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бушлай</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ничәнче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булып</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чыкты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койрык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белән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шул</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бәхеткә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кечкенә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ишәкне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үткән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булмады</a:t>
            </a:r>
            <a:r>
              <a:rPr lang="ru-RU" sz="1600" b="1" dirty="0">
                <a:solidFill>
                  <a:srgbClr val="A50021"/>
                </a:solidFill>
                <a:latin typeface="Times New Roman" pitchFamily="18" charset="0"/>
                <a:cs typeface="Times New Roman" pitchFamily="18" charset="0"/>
              </a:rPr>
              <a:t>} чик </a:t>
            </a:r>
            <a:r>
              <a:rPr lang="ru-RU" sz="1600" b="1" dirty="0" err="1">
                <a:solidFill>
                  <a:srgbClr val="A50021"/>
                </a:solidFill>
                <a:latin typeface="Times New Roman" pitchFamily="18" charset="0"/>
                <a:cs typeface="Times New Roman" pitchFamily="18" charset="0"/>
              </a:rPr>
              <a:t>түгел</a:t>
            </a:r>
            <a:r>
              <a:rPr lang="ru-RU" sz="1600" b="1" dirty="0">
                <a:solidFill>
                  <a:srgbClr val="A50021"/>
                </a:solidFill>
                <a:latin typeface="Times New Roman" pitchFamily="18" charset="0"/>
                <a:cs typeface="Times New Roman" pitchFamily="18" charset="0"/>
              </a:rPr>
              <a:t>.. </a:t>
            </a:r>
          </a:p>
        </p:txBody>
      </p:sp>
    </p:spTree>
    <p:extLst>
      <p:ext uri="{BB962C8B-B14F-4D97-AF65-F5344CB8AC3E}">
        <p14:creationId xmlns:p14="http://schemas.microsoft.com/office/powerpoint/2010/main" xmlns="" val="2078166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дом\Desktop\1366035614.0.05314400136603561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251520" y="44624"/>
            <a:ext cx="8640960" cy="1323439"/>
          </a:xfrm>
          <a:prstGeom prst="rect">
            <a:avLst/>
          </a:prstGeom>
        </p:spPr>
        <p:txBody>
          <a:bodyPr wrap="square">
            <a:spAutoFit/>
          </a:bodyPr>
          <a:lstStyle/>
          <a:p>
            <a:pPr algn="ctr"/>
            <a:r>
              <a:rPr lang="ru-RU" sz="4000" b="1" dirty="0">
                <a:ln>
                  <a:solidFill>
                    <a:schemeClr val="tx1"/>
                  </a:solidFill>
                </a:ln>
                <a:solidFill>
                  <a:schemeClr val="bg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«Как львенок и черепаха пели песню»</a:t>
            </a:r>
          </a:p>
        </p:txBody>
      </p:sp>
      <p:sp>
        <p:nvSpPr>
          <p:cNvPr id="3" name="Прямоугольник 2"/>
          <p:cNvSpPr/>
          <p:nvPr/>
        </p:nvSpPr>
        <p:spPr>
          <a:xfrm>
            <a:off x="251520" y="5511539"/>
            <a:ext cx="8568952" cy="1323439"/>
          </a:xfrm>
          <a:prstGeom prst="rect">
            <a:avLst/>
          </a:prstGeom>
        </p:spPr>
        <p:txBody>
          <a:bodyPr wrap="square">
            <a:spAutoFit/>
          </a:bodyPr>
          <a:lstStyle/>
          <a:p>
            <a:pPr algn="ctr"/>
            <a:r>
              <a:rPr lang="ru-RU" sz="4000" b="1" dirty="0" smtClean="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r>
              <a:rPr lang="ru-RU" sz="4000" b="1" dirty="0" err="1" smtClean="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А</a:t>
            </a:r>
            <a:r>
              <a:rPr lang="ru-RU" sz="4000" b="1" dirty="0" err="1" smtClean="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рыслан</a:t>
            </a:r>
            <a:r>
              <a:rPr lang="ru-RU" sz="4000" b="1" dirty="0" smtClean="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000" b="1" dirty="0" err="1">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баласы</a:t>
            </a:r>
            <a:r>
              <a:rPr lang="ru-RU" sz="4000" b="1" dirty="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000" b="1" dirty="0" err="1">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һәм ташбака</a:t>
            </a:r>
            <a:r>
              <a:rPr lang="ru-RU" sz="4000" b="1" dirty="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000" b="1" dirty="0" err="1" smtClean="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ничек</a:t>
            </a:r>
            <a:r>
              <a:rPr lang="ru-RU" sz="4000" b="1" dirty="0" smtClean="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000" b="1" dirty="0" err="1" smtClean="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итеп</a:t>
            </a:r>
            <a:r>
              <a:rPr lang="ru-RU" sz="4000" b="1" dirty="0" smtClean="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000" b="1" dirty="0" err="1" smtClean="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җыр җырладылар </a:t>
            </a:r>
            <a:r>
              <a:rPr lang="ru-RU" sz="4000" b="1" dirty="0" smtClean="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endParaRPr lang="ru-RU" sz="4000" b="1" dirty="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859178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817251"/>
          </a:xfrm>
          <a:prstGeom prst="rect">
            <a:avLst/>
          </a:prstGeom>
        </p:spPr>
        <p:txBody>
          <a:bodyPr wrap="square">
            <a:spAutoFit/>
          </a:bodyPr>
          <a:lstStyle/>
          <a:p>
            <a:pPr algn="ctr"/>
            <a:r>
              <a:rPr lang="ru-RU" sz="1600" b="1" dirty="0">
                <a:solidFill>
                  <a:srgbClr val="FF00FF"/>
                </a:solidFill>
                <a:latin typeface="Times New Roman" pitchFamily="18" charset="0"/>
                <a:cs typeface="Times New Roman" pitchFamily="18" charset="0"/>
              </a:rPr>
              <a:t>«Как львенок и черепаха пели </a:t>
            </a:r>
            <a:r>
              <a:rPr lang="ru-RU" sz="1600" b="1" dirty="0" smtClean="0">
                <a:solidFill>
                  <a:srgbClr val="FF00FF"/>
                </a:solidFill>
                <a:latin typeface="Times New Roman" pitchFamily="18" charset="0"/>
                <a:cs typeface="Times New Roman" pitchFamily="18" charset="0"/>
              </a:rPr>
              <a:t>песню»</a:t>
            </a:r>
            <a:endParaRPr lang="ru-RU" sz="1500" b="1" dirty="0">
              <a:solidFill>
                <a:srgbClr val="FF00FF"/>
              </a:solidFill>
              <a:latin typeface="Times New Roman" pitchFamily="18" charset="0"/>
              <a:cs typeface="Times New Roman" pitchFamily="18" charset="0"/>
            </a:endParaRPr>
          </a:p>
          <a:p>
            <a:r>
              <a:rPr lang="ru-RU" sz="1500" b="1" dirty="0" smtClean="0">
                <a:solidFill>
                  <a:srgbClr val="A50021"/>
                </a:solidFill>
                <a:latin typeface="Times New Roman" pitchFamily="18" charset="0"/>
                <a:cs typeface="Times New Roman" pitchFamily="18" charset="0"/>
              </a:rPr>
              <a:t>Эта </a:t>
            </a:r>
            <a:r>
              <a:rPr lang="ru-RU" sz="1500" b="1" dirty="0">
                <a:solidFill>
                  <a:srgbClr val="A50021"/>
                </a:solidFill>
                <a:latin typeface="Times New Roman" pitchFamily="18" charset="0"/>
                <a:cs typeface="Times New Roman" pitchFamily="18" charset="0"/>
              </a:rPr>
              <a:t>история произошла в Африке, где жил наш герой- львенок. У него было необычное и странное имя- </a:t>
            </a:r>
            <a:r>
              <a:rPr lang="ru-RU" sz="1500" b="1" dirty="0" err="1">
                <a:solidFill>
                  <a:srgbClr val="A50021"/>
                </a:solidFill>
                <a:latin typeface="Times New Roman" pitchFamily="18" charset="0"/>
                <a:cs typeface="Times New Roman" pitchFamily="18" charset="0"/>
              </a:rPr>
              <a:t>Ррр</a:t>
            </a:r>
            <a:r>
              <a:rPr lang="ru-RU" sz="1500" b="1" dirty="0">
                <a:solidFill>
                  <a:srgbClr val="A50021"/>
                </a:solidFill>
                <a:latin typeface="Times New Roman" pitchFamily="18" charset="0"/>
                <a:cs typeface="Times New Roman" pitchFamily="18" charset="0"/>
              </a:rPr>
              <a:t>-мяу. Однажды львенок отправился прогуляться по пустыне, там он и встретил большую черепаху. Она нежилась под лучами солнышка, вытянув свои ножки и шею, от удовольствия закрыв глаза и тихо напевала веселую песенку. Львенок решил прислушаться к песенке: она была просто замечательной. Он подкрался как можно ближе к большой черепахе, прилег на песочек и приподнял ухо, что бы лучше было слышно песню. Черепаха посмотрела на львенка, и у нее сложился новый куплет. Затем она предложила спеть песенку вместе с ней. После чего они лежали вместе на солнышке и напевали песенку вместе. Вот так они и подружились. Незаметно наступил вечер, и львенку надо было идти домой и новые друзья договорились, что встретятся на следующий день. Черепаха придумает новую песенку, и они вдвоем ее споют. Львенок поспешил домой , по дороге напевая песенку: «Я на солнышке лежу..» и , размышляя о том, как же все таки можно спать с не закрытыми глазами и одновременно петь песенку</a:t>
            </a:r>
            <a:r>
              <a:rPr lang="ru-RU" sz="1500" b="1" dirty="0" smtClean="0">
                <a:solidFill>
                  <a:srgbClr val="A50021"/>
                </a:solidFill>
                <a:latin typeface="Times New Roman" pitchFamily="18" charset="0"/>
                <a:cs typeface="Times New Roman" pitchFamily="18" charset="0"/>
              </a:rPr>
              <a:t>.</a:t>
            </a:r>
            <a:r>
              <a:rPr lang="ru-RU" sz="1500" b="1" dirty="0">
                <a:solidFill>
                  <a:srgbClr val="A50021"/>
                </a:solidFill>
                <a:latin typeface="Times New Roman" pitchFamily="18" charset="0"/>
                <a:cs typeface="Times New Roman" pitchFamily="18" charset="0"/>
              </a:rPr>
              <a:t> </a:t>
            </a:r>
          </a:p>
          <a:p>
            <a:pPr algn="ctr"/>
            <a:r>
              <a:rPr lang="ru-RU" sz="1600" b="1" dirty="0" smtClean="0">
                <a:solidFill>
                  <a:srgbClr val="FF00FF"/>
                </a:solidFill>
                <a:latin typeface="Times New Roman" pitchFamily="18" charset="0"/>
                <a:cs typeface="Times New Roman" pitchFamily="18" charset="0"/>
              </a:rPr>
              <a:t>« </a:t>
            </a:r>
            <a:r>
              <a:rPr lang="ru-RU" sz="1600" b="1" dirty="0" err="1">
                <a:solidFill>
                  <a:srgbClr val="FF00FF"/>
                </a:solidFill>
                <a:latin typeface="Times New Roman" pitchFamily="18" charset="0"/>
                <a:cs typeface="Times New Roman" pitchFamily="18" charset="0"/>
              </a:rPr>
              <a:t>А</a:t>
            </a:r>
            <a:r>
              <a:rPr lang="ru-RU" sz="1600" b="1" dirty="0" err="1" smtClean="0">
                <a:solidFill>
                  <a:srgbClr val="FF00FF"/>
                </a:solidFill>
                <a:latin typeface="Times New Roman" pitchFamily="18" charset="0"/>
                <a:cs typeface="Times New Roman" pitchFamily="18" charset="0"/>
              </a:rPr>
              <a:t>рыслан</a:t>
            </a:r>
            <a:r>
              <a:rPr lang="ru-RU" sz="1600" b="1" dirty="0" smtClean="0">
                <a:solidFill>
                  <a:srgbClr val="FF00FF"/>
                </a:solidFill>
                <a:latin typeface="Times New Roman" pitchFamily="18" charset="0"/>
                <a:cs typeface="Times New Roman" pitchFamily="18" charset="0"/>
              </a:rPr>
              <a:t> </a:t>
            </a:r>
            <a:r>
              <a:rPr lang="ru-RU" sz="1600" b="1" dirty="0" err="1">
                <a:solidFill>
                  <a:srgbClr val="FF00FF"/>
                </a:solidFill>
                <a:latin typeface="Times New Roman" pitchFamily="18" charset="0"/>
                <a:cs typeface="Times New Roman" pitchFamily="18" charset="0"/>
              </a:rPr>
              <a:t>баласы</a:t>
            </a:r>
            <a:r>
              <a:rPr lang="ru-RU" sz="1600" b="1" dirty="0">
                <a:solidFill>
                  <a:srgbClr val="FF00FF"/>
                </a:solidFill>
                <a:latin typeface="Times New Roman" pitchFamily="18" charset="0"/>
                <a:cs typeface="Times New Roman" pitchFamily="18" charset="0"/>
              </a:rPr>
              <a:t> </a:t>
            </a:r>
            <a:r>
              <a:rPr lang="ru-RU" sz="1600" b="1" dirty="0" err="1">
                <a:solidFill>
                  <a:srgbClr val="FF00FF"/>
                </a:solidFill>
                <a:latin typeface="Times New Roman" pitchFamily="18" charset="0"/>
                <a:cs typeface="Times New Roman" pitchFamily="18" charset="0"/>
              </a:rPr>
              <a:t>һәм </a:t>
            </a:r>
            <a:r>
              <a:rPr lang="ru-RU" sz="1600" b="1" dirty="0" err="1" smtClean="0">
                <a:solidFill>
                  <a:srgbClr val="FF00FF"/>
                </a:solidFill>
                <a:latin typeface="Times New Roman" pitchFamily="18" charset="0"/>
                <a:cs typeface="Times New Roman" pitchFamily="18" charset="0"/>
              </a:rPr>
              <a:t>ташбака</a:t>
            </a:r>
            <a:r>
              <a:rPr lang="ru-RU" sz="1600" b="1" dirty="0" smtClean="0">
                <a:solidFill>
                  <a:srgbClr val="FF00FF"/>
                </a:solidFill>
                <a:latin typeface="Times New Roman" pitchFamily="18" charset="0"/>
                <a:cs typeface="Times New Roman" pitchFamily="18" charset="0"/>
              </a:rPr>
              <a:t> </a:t>
            </a:r>
            <a:r>
              <a:rPr lang="ru-RU" sz="1600" b="1" dirty="0" err="1" smtClean="0">
                <a:solidFill>
                  <a:srgbClr val="FF00FF"/>
                </a:solidFill>
                <a:latin typeface="Times New Roman" pitchFamily="18" charset="0"/>
                <a:cs typeface="Times New Roman" pitchFamily="18" charset="0"/>
              </a:rPr>
              <a:t>ничек</a:t>
            </a:r>
            <a:r>
              <a:rPr lang="ru-RU" sz="1600" b="1" dirty="0" smtClean="0">
                <a:solidFill>
                  <a:srgbClr val="FF00FF"/>
                </a:solidFill>
                <a:latin typeface="Times New Roman" pitchFamily="18" charset="0"/>
                <a:cs typeface="Times New Roman" pitchFamily="18" charset="0"/>
              </a:rPr>
              <a:t> </a:t>
            </a:r>
            <a:r>
              <a:rPr lang="ru-RU" sz="1600" b="1" dirty="0" err="1" smtClean="0">
                <a:solidFill>
                  <a:srgbClr val="FF00FF"/>
                </a:solidFill>
                <a:latin typeface="Times New Roman" pitchFamily="18" charset="0"/>
                <a:cs typeface="Times New Roman" pitchFamily="18" charset="0"/>
              </a:rPr>
              <a:t>итеп</a:t>
            </a:r>
            <a:r>
              <a:rPr lang="ru-RU" sz="1600" b="1" dirty="0" smtClean="0">
                <a:solidFill>
                  <a:srgbClr val="FF00FF"/>
                </a:solidFill>
                <a:latin typeface="Times New Roman" pitchFamily="18" charset="0"/>
                <a:cs typeface="Times New Roman" pitchFamily="18" charset="0"/>
              </a:rPr>
              <a:t>,  </a:t>
            </a:r>
            <a:r>
              <a:rPr lang="ru-RU" sz="1600" b="1" dirty="0" err="1" smtClean="0">
                <a:solidFill>
                  <a:srgbClr val="FF00FF"/>
                </a:solidFill>
                <a:latin typeface="Times New Roman" pitchFamily="18" charset="0"/>
                <a:cs typeface="Times New Roman" pitchFamily="18" charset="0"/>
              </a:rPr>
              <a:t>җыр җырладылар</a:t>
            </a:r>
            <a:r>
              <a:rPr lang="ru-RU" sz="1600" b="1" dirty="0" err="1" smtClean="0">
                <a:solidFill>
                  <a:srgbClr val="FF00FF"/>
                </a:solidFill>
                <a:latin typeface="Times New Roman" pitchFamily="18" charset="0"/>
                <a:cs typeface="Times New Roman" pitchFamily="18" charset="0"/>
              </a:rPr>
              <a:t>»</a:t>
            </a:r>
            <a:endParaRPr lang="ru-RU" sz="1500" b="1" dirty="0">
              <a:solidFill>
                <a:srgbClr val="A50021"/>
              </a:solidFill>
              <a:latin typeface="Times New Roman" pitchFamily="18" charset="0"/>
              <a:cs typeface="Times New Roman" pitchFamily="18" charset="0"/>
            </a:endParaRPr>
          </a:p>
          <a:p>
            <a:r>
              <a:rPr lang="ru-RU" sz="1500" b="1" dirty="0" err="1" smtClean="0">
                <a:solidFill>
                  <a:srgbClr val="A50021"/>
                </a:solidFill>
                <a:latin typeface="Times New Roman" pitchFamily="18" charset="0"/>
                <a:cs typeface="Times New Roman" pitchFamily="18" charset="0"/>
              </a:rPr>
              <a:t>Шул</a:t>
            </a:r>
            <a:r>
              <a:rPr lang="ru-RU" sz="1500" b="1" dirty="0" smtClean="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тарих</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булды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африке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кайда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торак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безнең</a:t>
            </a:r>
            <a:r>
              <a:rPr lang="ru-RU" sz="1500" b="1" dirty="0">
                <a:solidFill>
                  <a:srgbClr val="A50021"/>
                </a:solidFill>
                <a:latin typeface="Times New Roman" pitchFamily="18" charset="0"/>
                <a:cs typeface="Times New Roman" pitchFamily="18" charset="0"/>
              </a:rPr>
              <a:t> герой- </a:t>
            </a:r>
            <a:r>
              <a:rPr lang="ru-RU" sz="1500" b="1" dirty="0" err="1">
                <a:solidFill>
                  <a:srgbClr val="A50021"/>
                </a:solidFill>
                <a:latin typeface="Times New Roman" pitchFamily="18" charset="0"/>
                <a:cs typeface="Times New Roman" pitchFamily="18" charset="0"/>
              </a:rPr>
              <a:t>арыслан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баласы</a:t>
            </a:r>
            <a:r>
              <a:rPr lang="ru-RU" sz="1500" b="1" dirty="0">
                <a:solidFill>
                  <a:srgbClr val="A50021"/>
                </a:solidFill>
                <a:latin typeface="Times New Roman" pitchFamily="18" charset="0"/>
                <a:cs typeface="Times New Roman" pitchFamily="18" charset="0"/>
              </a:rPr>
              <a:t>. Него {</a:t>
            </a:r>
            <a:r>
              <a:rPr lang="ru-RU" sz="1500" b="1" dirty="0" err="1">
                <a:solidFill>
                  <a:srgbClr val="A50021"/>
                </a:solidFill>
                <a:latin typeface="Times New Roman" pitchFamily="18" charset="0"/>
                <a:cs typeface="Times New Roman" pitchFamily="18" charset="0"/>
              </a:rPr>
              <a:t>үткән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булды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гадәттә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булмаган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гаҗәп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исем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янында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ррр</a:t>
            </a:r>
            <a:r>
              <a:rPr lang="ru-RU" sz="1500" b="1" dirty="0">
                <a:solidFill>
                  <a:srgbClr val="A50021"/>
                </a:solidFill>
                <a:latin typeface="Times New Roman" pitchFamily="18" charset="0"/>
                <a:cs typeface="Times New Roman" pitchFamily="18" charset="0"/>
              </a:rPr>
              <a:t>-мяу. </a:t>
            </a:r>
            <a:r>
              <a:rPr lang="ru-RU" sz="1500" b="1" dirty="0" err="1">
                <a:solidFill>
                  <a:srgbClr val="A50021"/>
                </a:solidFill>
                <a:latin typeface="Times New Roman" pitchFamily="18" charset="0"/>
                <a:cs typeface="Times New Roman" pitchFamily="18" charset="0"/>
              </a:rPr>
              <a:t>Бервакыт</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арыслан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баласы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китте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йөреп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кайтырга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чүл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буйлап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очратты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күпчелек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ташбаканы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иркәләнде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нурлар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астында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белән</a:t>
            </a:r>
            <a:r>
              <a:rPr lang="ru-RU" sz="1500" b="1" dirty="0">
                <a:solidFill>
                  <a:srgbClr val="A50021"/>
                </a:solidFill>
                <a:latin typeface="Times New Roman" pitchFamily="18" charset="0"/>
                <a:cs typeface="Times New Roman" pitchFamily="18" charset="0"/>
              </a:rPr>
              <a:t> солнышка, </a:t>
            </a:r>
            <a:r>
              <a:rPr lang="ru-RU" sz="1500" b="1" dirty="0" err="1">
                <a:solidFill>
                  <a:srgbClr val="A50021"/>
                </a:solidFill>
                <a:latin typeface="Times New Roman" pitchFamily="18" charset="0"/>
                <a:cs typeface="Times New Roman" pitchFamily="18" charset="0"/>
              </a:rPr>
              <a:t>сузып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үз</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ногалар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муенны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рәхәтләрдән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ябып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күз</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әкрен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көйләде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күңелле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җырны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Арыслан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баласы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карар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итте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тыңларга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җырга</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үткән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булды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искиткеч</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гына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посып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килде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ничек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мөмкин</a:t>
            </a:r>
            <a:r>
              <a:rPr lang="ru-RU" sz="1500" b="1" dirty="0">
                <a:solidFill>
                  <a:srgbClr val="A50021"/>
                </a:solidFill>
                <a:latin typeface="Times New Roman" pitchFamily="18" charset="0"/>
                <a:cs typeface="Times New Roman" pitchFamily="18" charset="0"/>
              </a:rPr>
              <a:t> большой </a:t>
            </a:r>
            <a:r>
              <a:rPr lang="ru-RU" sz="1500" b="1" dirty="0" err="1">
                <a:solidFill>
                  <a:srgbClr val="A50021"/>
                </a:solidFill>
                <a:latin typeface="Times New Roman" pitchFamily="18" charset="0"/>
                <a:cs typeface="Times New Roman" pitchFamily="18" charset="0"/>
              </a:rPr>
              <a:t>ташбакага</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ятты</a:t>
            </a:r>
            <a:r>
              <a:rPr lang="ru-RU" sz="1500" b="1" dirty="0">
                <a:solidFill>
                  <a:srgbClr val="A50021"/>
                </a:solidFill>
                <a:latin typeface="Times New Roman" pitchFamily="18" charset="0"/>
                <a:cs typeface="Times New Roman" pitchFamily="18" charset="0"/>
              </a:rPr>
              <a:t> песочек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күтәрде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колакта</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нәрсә</a:t>
            </a:r>
            <a:r>
              <a:rPr lang="ru-RU" sz="1500" b="1" dirty="0">
                <a:solidFill>
                  <a:srgbClr val="A50021"/>
                </a:solidFill>
                <a:latin typeface="Times New Roman" pitchFamily="18" charset="0"/>
                <a:cs typeface="Times New Roman" pitchFamily="18" charset="0"/>
              </a:rPr>
              <a:t> да </a:t>
            </a:r>
            <a:r>
              <a:rPr lang="ru-RU" sz="1500" b="1" dirty="0" err="1">
                <a:solidFill>
                  <a:srgbClr val="A50021"/>
                </a:solidFill>
                <a:latin typeface="Times New Roman" pitchFamily="18" charset="0"/>
                <a:cs typeface="Times New Roman" pitchFamily="18" charset="0"/>
              </a:rPr>
              <a:t>үткән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ишетелә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җырдан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яхшырак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Ташбака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карады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арыслан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баласыда</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нее </a:t>
            </a:r>
            <a:r>
              <a:rPr lang="ru-RU" sz="1500" b="1" dirty="0" err="1">
                <a:solidFill>
                  <a:srgbClr val="A50021"/>
                </a:solidFill>
                <a:latin typeface="Times New Roman" pitchFamily="18" charset="0"/>
                <a:cs typeface="Times New Roman" pitchFamily="18" charset="0"/>
              </a:rPr>
              <a:t>килеп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чыкты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яңа</a:t>
            </a:r>
            <a:r>
              <a:rPr lang="ru-RU" sz="1500" b="1" dirty="0">
                <a:solidFill>
                  <a:srgbClr val="A50021"/>
                </a:solidFill>
                <a:latin typeface="Times New Roman" pitchFamily="18" charset="0"/>
                <a:cs typeface="Times New Roman" pitchFamily="18" charset="0"/>
              </a:rPr>
              <a:t> куплет </a:t>
            </a:r>
            <a:r>
              <a:rPr lang="ru-RU" sz="1500" b="1" dirty="0" err="1">
                <a:solidFill>
                  <a:srgbClr val="A50021"/>
                </a:solidFill>
                <a:latin typeface="Times New Roman" pitchFamily="18" charset="0"/>
                <a:cs typeface="Times New Roman" pitchFamily="18" charset="0"/>
              </a:rPr>
              <a:t>янында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Аннары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тәкъдим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итте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җырларга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җырны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бергә</a:t>
            </a:r>
            <a:r>
              <a:rPr lang="ru-RU" sz="1500" b="1" dirty="0">
                <a:solidFill>
                  <a:srgbClr val="A50021"/>
                </a:solidFill>
                <a:latin typeface="Times New Roman" pitchFamily="18" charset="0"/>
                <a:cs typeface="Times New Roman" pitchFamily="18" charset="0"/>
              </a:rPr>
              <a:t> ней. </a:t>
            </a:r>
            <a:r>
              <a:rPr lang="ru-RU" sz="1500" b="1" dirty="0" err="1">
                <a:solidFill>
                  <a:srgbClr val="A50021"/>
                </a:solidFill>
                <a:latin typeface="Times New Roman" pitchFamily="18" charset="0"/>
                <a:cs typeface="Times New Roman" pitchFamily="18" charset="0"/>
              </a:rPr>
              <a:t>Нигә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алардан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соңынтын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яттылар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бергә</a:t>
            </a:r>
            <a:r>
              <a:rPr lang="ru-RU" sz="1500" b="1" dirty="0">
                <a:solidFill>
                  <a:srgbClr val="A50021"/>
                </a:solidFill>
                <a:latin typeface="Times New Roman" pitchFamily="18" charset="0"/>
                <a:cs typeface="Times New Roman" pitchFamily="18" charset="0"/>
              </a:rPr>
              <a:t> солнышке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көйләделәр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җырга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бергә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Менә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шулай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дуслаштылар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Сиздермичә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җитте</a:t>
            </a:r>
            <a:r>
              <a:rPr lang="ru-RU" sz="1500" b="1" dirty="0">
                <a:solidFill>
                  <a:srgbClr val="A50021"/>
                </a:solidFill>
                <a:latin typeface="Times New Roman" pitchFamily="18" charset="0"/>
                <a:cs typeface="Times New Roman" pitchFamily="18" charset="0"/>
              </a:rPr>
              <a:t> кич,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арыслан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баласыны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үткән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барырга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өйгә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яңа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дуслар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өстендә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килештеләр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нәрсә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очрашалар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ияреп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баручы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көндә</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Ташбака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уйлап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таба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яңа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җырны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икәү</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җырлыйлар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Арыслан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баласы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ашыкты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өйгә</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юл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буйлап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җырлап-биеп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җырны</a:t>
            </a:r>
            <a:r>
              <a:rPr lang="ru-RU" sz="1500" b="1" dirty="0">
                <a:solidFill>
                  <a:srgbClr val="A50021"/>
                </a:solidFill>
                <a:latin typeface="Times New Roman" pitchFamily="18" charset="0"/>
                <a:cs typeface="Times New Roman" pitchFamily="18" charset="0"/>
              </a:rPr>
              <a:t>: «МИН солнышке </a:t>
            </a:r>
            <a:r>
              <a:rPr lang="ru-RU" sz="1500" b="1" dirty="0" err="1">
                <a:solidFill>
                  <a:srgbClr val="A50021"/>
                </a:solidFill>
                <a:latin typeface="Times New Roman" pitchFamily="18" charset="0"/>
                <a:cs typeface="Times New Roman" pitchFamily="18" charset="0"/>
              </a:rPr>
              <a:t>ятам</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уйланып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турында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ничек</a:t>
            </a:r>
            <a:r>
              <a:rPr lang="ru-RU" sz="1500" b="1" dirty="0">
                <a:solidFill>
                  <a:srgbClr val="A50021"/>
                </a:solidFill>
                <a:latin typeface="Times New Roman" pitchFamily="18" charset="0"/>
                <a:cs typeface="Times New Roman" pitchFamily="18" charset="0"/>
              </a:rPr>
              <a:t> бит </a:t>
            </a:r>
            <a:r>
              <a:rPr lang="ru-RU" sz="1500" b="1" dirty="0" err="1">
                <a:solidFill>
                  <a:srgbClr val="A50021"/>
                </a:solidFill>
                <a:latin typeface="Times New Roman" pitchFamily="18" charset="0"/>
                <a:cs typeface="Times New Roman" pitchFamily="18" charset="0"/>
              </a:rPr>
              <a:t>барлыгы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шулай</a:t>
            </a:r>
            <a:r>
              <a:rPr lang="ru-RU" sz="1500" b="1" dirty="0">
                <a:solidFill>
                  <a:srgbClr val="A50021"/>
                </a:solidFill>
                <a:latin typeface="Times New Roman" pitchFamily="18" charset="0"/>
                <a:cs typeface="Times New Roman" pitchFamily="18" charset="0"/>
              </a:rPr>
              <a:t> да </a:t>
            </a:r>
            <a:r>
              <a:rPr lang="ru-RU" sz="1500" b="1" dirty="0" err="1">
                <a:solidFill>
                  <a:srgbClr val="A50021"/>
                </a:solidFill>
                <a:latin typeface="Times New Roman" pitchFamily="18" charset="0"/>
                <a:cs typeface="Times New Roman" pitchFamily="18" charset="0"/>
              </a:rPr>
              <a:t>мөмкин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йокларга</a:t>
            </a:r>
            <a:r>
              <a:rPr lang="ru-RU" sz="1500" b="1" dirty="0">
                <a:solidFill>
                  <a:srgbClr val="A50021"/>
                </a:solidFill>
                <a:latin typeface="Times New Roman" pitchFamily="18" charset="0"/>
                <a:cs typeface="Times New Roman" pitchFamily="18" charset="0"/>
              </a:rPr>
              <a:t> не </a:t>
            </a:r>
            <a:r>
              <a:rPr lang="ru-RU" sz="1500" b="1" dirty="0" err="1">
                <a:solidFill>
                  <a:srgbClr val="A50021"/>
                </a:solidFill>
                <a:latin typeface="Times New Roman" pitchFamily="18" charset="0"/>
                <a:cs typeface="Times New Roman" pitchFamily="18" charset="0"/>
              </a:rPr>
              <a:t>япканнар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күзләрдән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бирле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белән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берьюлы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җырларга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җырны</a:t>
            </a:r>
            <a:r>
              <a:rPr lang="ru-RU" sz="1500" b="1" dirty="0">
                <a:solidFill>
                  <a:srgbClr val="A50021"/>
                </a:solidFill>
                <a:latin typeface="Times New Roman" pitchFamily="18" charset="0"/>
                <a:cs typeface="Times New Roman" pitchFamily="18" charset="0"/>
              </a:rPr>
              <a:t>.</a:t>
            </a:r>
          </a:p>
          <a:p>
            <a:r>
              <a:rPr lang="ru-RU" sz="1500" b="1" dirty="0">
                <a:solidFill>
                  <a:srgbClr val="A50021"/>
                </a:solidFill>
                <a:latin typeface="Times New Roman" pitchFamily="18" charset="0"/>
                <a:cs typeface="Times New Roman" pitchFamily="18" charset="0"/>
              </a:rPr>
              <a:t> </a:t>
            </a:r>
          </a:p>
        </p:txBody>
      </p:sp>
    </p:spTree>
    <p:extLst>
      <p:ext uri="{BB962C8B-B14F-4D97-AF65-F5344CB8AC3E}">
        <p14:creationId xmlns:p14="http://schemas.microsoft.com/office/powerpoint/2010/main" xmlns="" val="3590599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дом\Desktop\87870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22" y="-29608"/>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4122" y="260648"/>
            <a:ext cx="4279846" cy="1938992"/>
          </a:xfrm>
          <a:prstGeom prst="rect">
            <a:avLst/>
          </a:prstGeom>
        </p:spPr>
        <p:txBody>
          <a:bodyPr wrap="square">
            <a:spAutoFit/>
          </a:bodyPr>
          <a:lstStyle/>
          <a:p>
            <a:pPr algn="ctr"/>
            <a:r>
              <a:rPr lang="ru-RU" sz="4000" b="1" dirty="0">
                <a:ln>
                  <a:solidFill>
                    <a:srgbClr val="00FF99"/>
                  </a:solidFill>
                </a:ln>
                <a:solidFill>
                  <a:schemeClr val="bg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«Трое </a:t>
            </a:r>
            <a:endParaRPr lang="ru-RU" sz="4000" b="1" dirty="0" smtClean="0">
              <a:ln>
                <a:solidFill>
                  <a:srgbClr val="00FF99"/>
                </a:solidFill>
              </a:ln>
              <a:solidFill>
                <a:schemeClr val="bg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endParaRPr>
          </a:p>
          <a:p>
            <a:pPr algn="ctr"/>
            <a:r>
              <a:rPr lang="ru-RU" sz="4000" b="1" dirty="0" smtClean="0">
                <a:ln>
                  <a:solidFill>
                    <a:srgbClr val="00FF99"/>
                  </a:solidFill>
                </a:ln>
                <a:solidFill>
                  <a:schemeClr val="bg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из </a:t>
            </a:r>
            <a:r>
              <a:rPr lang="ru-RU" sz="4000" b="1" dirty="0">
                <a:ln>
                  <a:solidFill>
                    <a:srgbClr val="00FF99"/>
                  </a:solidFill>
                </a:ln>
                <a:solidFill>
                  <a:schemeClr val="bg1"/>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Простоквашино»</a:t>
            </a:r>
          </a:p>
        </p:txBody>
      </p:sp>
      <p:sp>
        <p:nvSpPr>
          <p:cNvPr id="3" name="Прямоугольник 2"/>
          <p:cNvSpPr/>
          <p:nvPr/>
        </p:nvSpPr>
        <p:spPr>
          <a:xfrm>
            <a:off x="3347864" y="5421123"/>
            <a:ext cx="5400600" cy="1323439"/>
          </a:xfrm>
          <a:prstGeom prst="rect">
            <a:avLst/>
          </a:prstGeom>
        </p:spPr>
        <p:txBody>
          <a:bodyPr wrap="square">
            <a:spAutoFit/>
          </a:bodyPr>
          <a:lstStyle/>
          <a:p>
            <a:pPr algn="ctr"/>
            <a:r>
              <a:rPr lang="ru-RU" sz="4000" b="1" dirty="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r>
              <a:rPr lang="ru-RU" sz="4000" b="1" dirty="0" err="1">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Өчәү</a:t>
            </a:r>
            <a:r>
              <a:rPr lang="ru-RU" sz="4000" b="1" dirty="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000" b="1" dirty="0" err="1">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простоквашино</a:t>
            </a:r>
            <a:r>
              <a:rPr lang="ru-RU" sz="4000" b="1" dirty="0">
                <a:ln>
                  <a:solidFill>
                    <a:srgbClr val="FFFF00"/>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p>
        </p:txBody>
      </p:sp>
    </p:spTree>
    <p:extLst>
      <p:ext uri="{BB962C8B-B14F-4D97-AF65-F5344CB8AC3E}">
        <p14:creationId xmlns:p14="http://schemas.microsoft.com/office/powerpoint/2010/main" xmlns="" val="2383494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386364"/>
          </a:xfrm>
          <a:prstGeom prst="rect">
            <a:avLst/>
          </a:prstGeom>
        </p:spPr>
        <p:txBody>
          <a:bodyPr wrap="square">
            <a:spAutoFit/>
          </a:bodyPr>
          <a:lstStyle/>
          <a:p>
            <a:pPr algn="ctr"/>
            <a:r>
              <a:rPr lang="ru-RU" sz="1600" b="1" dirty="0">
                <a:solidFill>
                  <a:srgbClr val="FF00FF"/>
                </a:solidFill>
                <a:latin typeface="Times New Roman" pitchFamily="18" charset="0"/>
                <a:cs typeface="Times New Roman" pitchFamily="18" charset="0"/>
              </a:rPr>
              <a:t>«Трое из Простоквашино</a:t>
            </a:r>
            <a:r>
              <a:rPr lang="ru-RU" sz="1600" b="1" dirty="0" smtClean="0">
                <a:solidFill>
                  <a:srgbClr val="FF00FF"/>
                </a:solidFill>
                <a:latin typeface="Times New Roman" pitchFamily="18" charset="0"/>
                <a:cs typeface="Times New Roman" pitchFamily="18" charset="0"/>
              </a:rPr>
              <a:t>»</a:t>
            </a:r>
          </a:p>
          <a:p>
            <a:r>
              <a:rPr lang="ru-RU" sz="1600" b="1" dirty="0" smtClean="0">
                <a:solidFill>
                  <a:srgbClr val="FF00FF"/>
                </a:solidFill>
                <a:latin typeface="Times New Roman" pitchFamily="18" charset="0"/>
                <a:cs typeface="Times New Roman" pitchFamily="18" charset="0"/>
              </a:rPr>
              <a:t> </a:t>
            </a:r>
            <a:r>
              <a:rPr lang="ru-RU" sz="1500" b="1" dirty="0" smtClean="0">
                <a:solidFill>
                  <a:srgbClr val="A50021"/>
                </a:solidFill>
                <a:latin typeface="Times New Roman" pitchFamily="18" charset="0"/>
                <a:cs typeface="Times New Roman" pitchFamily="18" charset="0"/>
              </a:rPr>
              <a:t>В </a:t>
            </a:r>
            <a:r>
              <a:rPr lang="ru-RU" sz="1500" b="1" dirty="0">
                <a:solidFill>
                  <a:srgbClr val="A50021"/>
                </a:solidFill>
                <a:latin typeface="Times New Roman" pitchFamily="18" charset="0"/>
                <a:cs typeface="Times New Roman" pitchFamily="18" charset="0"/>
              </a:rPr>
              <a:t>одном городе жил был очень самостоятельный мальчик, у которого было прозвище Дядя Федор. Он любил всяких животных, а особенно кошек. Как-то , поднимаясь по лестнице, Дядя Федор знакомится с совсем необычным котом </a:t>
            </a:r>
            <a:r>
              <a:rPr lang="ru-RU" sz="1500" b="1" dirty="0" err="1">
                <a:solidFill>
                  <a:srgbClr val="A50021"/>
                </a:solidFill>
                <a:latin typeface="Times New Roman" pitchFamily="18" charset="0"/>
                <a:cs typeface="Times New Roman" pitchFamily="18" charset="0"/>
              </a:rPr>
              <a:t>Матроскиным</a:t>
            </a:r>
            <a:r>
              <a:rPr lang="ru-RU" sz="1500" b="1" dirty="0">
                <a:solidFill>
                  <a:srgbClr val="A50021"/>
                </a:solidFill>
                <a:latin typeface="Times New Roman" pitchFamily="18" charset="0"/>
                <a:cs typeface="Times New Roman" pitchFamily="18" charset="0"/>
              </a:rPr>
              <a:t>, с которым делится «неправильным бутербродом». Мальчик предлагает коту пожить у него дома, пока не отремонтируют чердак, на котором жил </a:t>
            </a:r>
            <a:r>
              <a:rPr lang="ru-RU" sz="1500" b="1" dirty="0" err="1">
                <a:solidFill>
                  <a:srgbClr val="A50021"/>
                </a:solidFill>
                <a:latin typeface="Times New Roman" pitchFamily="18" charset="0"/>
                <a:cs typeface="Times New Roman" pitchFamily="18" charset="0"/>
              </a:rPr>
              <a:t>Матроскин</a:t>
            </a:r>
            <a:r>
              <a:rPr lang="ru-RU" sz="1500" b="1" dirty="0">
                <a:solidFill>
                  <a:srgbClr val="A50021"/>
                </a:solidFill>
                <a:latin typeface="Times New Roman" pitchFamily="18" charset="0"/>
                <a:cs typeface="Times New Roman" pitchFamily="18" charset="0"/>
              </a:rPr>
              <a:t>. Предложение кота по поводу того, что мама мальчика ему не </a:t>
            </a:r>
            <a:r>
              <a:rPr lang="ru-RU" sz="1500" b="1" dirty="0" err="1">
                <a:solidFill>
                  <a:srgbClr val="A50021"/>
                </a:solidFill>
                <a:latin typeface="Times New Roman" pitchFamily="18" charset="0"/>
                <a:cs typeface="Times New Roman" pitchFamily="18" charset="0"/>
              </a:rPr>
              <a:t>обрадывается</a:t>
            </a:r>
            <a:r>
              <a:rPr lang="ru-RU" sz="1500" b="1" dirty="0">
                <a:solidFill>
                  <a:srgbClr val="A50021"/>
                </a:solidFill>
                <a:latin typeface="Times New Roman" pitchFamily="18" charset="0"/>
                <a:cs typeface="Times New Roman" pitchFamily="18" charset="0"/>
              </a:rPr>
              <a:t>, оказалось верным , но при этом  ее поддержал и папа. Расстроившись, мальчик, взял некоторые вещи, ушел вмести с котом из дома, при этом, оставив родителям письмо, написав, что жить с ними не хочет, хотя по-прежнему их любит. Оказались мальчик и кот в деревне Простоквашино, где им повстречался бездомный пес Шарик, который привел их к заброшенному дому, где они и поселились. Жили наши герои не плохо: нашли клад, корову завели и чай по вечерам пили. Но их безмятежное существование стремиться нарушить местный почтальон Печкин, узнавший из заметки в газете о пропажи мальчика, похожего на Дядю Федора</a:t>
            </a:r>
            <a:r>
              <a:rPr lang="ru-RU" sz="1500" b="1" dirty="0" smtClean="0">
                <a:solidFill>
                  <a:srgbClr val="A50021"/>
                </a:solidFill>
                <a:latin typeface="Times New Roman" pitchFamily="18" charset="0"/>
                <a:cs typeface="Times New Roman" pitchFamily="18" charset="0"/>
              </a:rPr>
              <a:t>.</a:t>
            </a:r>
            <a:r>
              <a:rPr lang="ru-RU" sz="1500" b="1" dirty="0">
                <a:solidFill>
                  <a:srgbClr val="A50021"/>
                </a:solidFill>
                <a:latin typeface="Times New Roman" pitchFamily="18" charset="0"/>
                <a:cs typeface="Times New Roman" pitchFamily="18" charset="0"/>
              </a:rPr>
              <a:t> </a:t>
            </a:r>
          </a:p>
          <a:p>
            <a:pPr algn="ctr"/>
            <a:r>
              <a:rPr lang="ru-RU" sz="1600" b="1" dirty="0" smtClean="0">
                <a:solidFill>
                  <a:srgbClr val="FF00FF"/>
                </a:solidFill>
                <a:latin typeface="Times New Roman" pitchFamily="18" charset="0"/>
                <a:cs typeface="Times New Roman" pitchFamily="18" charset="0"/>
              </a:rPr>
              <a:t>« </a:t>
            </a:r>
            <a:r>
              <a:rPr lang="ru-RU" sz="1600" b="1" dirty="0" err="1" smtClean="0">
                <a:solidFill>
                  <a:srgbClr val="FF00FF"/>
                </a:solidFill>
                <a:latin typeface="Times New Roman" pitchFamily="18" charset="0"/>
                <a:cs typeface="Times New Roman" pitchFamily="18" charset="0"/>
              </a:rPr>
              <a:t>П</a:t>
            </a:r>
            <a:r>
              <a:rPr lang="ru-RU" sz="1600" b="1" dirty="0" err="1" smtClean="0">
                <a:solidFill>
                  <a:srgbClr val="FF00FF"/>
                </a:solidFill>
                <a:latin typeface="Times New Roman" pitchFamily="18" charset="0"/>
                <a:cs typeface="Times New Roman" pitchFamily="18" charset="0"/>
              </a:rPr>
              <a:t>ростоквашинода</a:t>
            </a:r>
            <a:r>
              <a:rPr lang="ru-RU" sz="1600" b="1" dirty="0" smtClean="0">
                <a:solidFill>
                  <a:srgbClr val="FF00FF"/>
                </a:solidFill>
                <a:latin typeface="Times New Roman" pitchFamily="18" charset="0"/>
                <a:cs typeface="Times New Roman" pitchFamily="18" charset="0"/>
              </a:rPr>
              <a:t> </a:t>
            </a:r>
            <a:r>
              <a:rPr lang="ru-RU" sz="1600" b="1" dirty="0" err="1" smtClean="0">
                <a:solidFill>
                  <a:srgbClr val="FF00FF"/>
                </a:solidFill>
                <a:latin typeface="Times New Roman" pitchFamily="18" charset="0"/>
                <a:cs typeface="Times New Roman" pitchFamily="18" charset="0"/>
              </a:rPr>
              <a:t>өчәү»</a:t>
            </a:r>
            <a:endParaRPr lang="ru-RU" sz="1600" b="1" dirty="0" smtClean="0">
              <a:solidFill>
                <a:srgbClr val="FF00FF"/>
              </a:solidFill>
              <a:latin typeface="Times New Roman" pitchFamily="18" charset="0"/>
              <a:cs typeface="Times New Roman" pitchFamily="18" charset="0"/>
            </a:endParaRPr>
          </a:p>
          <a:p>
            <a:r>
              <a:rPr lang="ru-RU" sz="1600" b="1" dirty="0" smtClean="0">
                <a:solidFill>
                  <a:srgbClr val="FF00FF"/>
                </a:solidFill>
                <a:latin typeface="Times New Roman" pitchFamily="18" charset="0"/>
                <a:cs typeface="Times New Roman" pitchFamily="18" charset="0"/>
              </a:rPr>
              <a:t> </a:t>
            </a:r>
            <a:r>
              <a:rPr lang="ru-RU" sz="1500" b="1" dirty="0" err="1" smtClean="0">
                <a:solidFill>
                  <a:srgbClr val="A50021"/>
                </a:solidFill>
                <a:latin typeface="Times New Roman" pitchFamily="18" charset="0"/>
                <a:cs typeface="Times New Roman" pitchFamily="18" charset="0"/>
              </a:rPr>
              <a:t>Бер</a:t>
            </a:r>
            <a:r>
              <a:rPr lang="ru-RU" sz="1500" b="1" dirty="0" smtClean="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шәһәрдә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торак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үткән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булды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мөстәкыйль</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малай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ничәнче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булды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кушамат</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янында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Абзый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федор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яратты</a:t>
            </a:r>
            <a:r>
              <a:rPr lang="ru-RU" sz="1500" b="1" dirty="0">
                <a:solidFill>
                  <a:srgbClr val="A50021"/>
                </a:solidFill>
                <a:latin typeface="Times New Roman" pitchFamily="18" charset="0"/>
                <a:cs typeface="Times New Roman" pitchFamily="18" charset="0"/>
              </a:rPr>
              <a:t> всяких </a:t>
            </a:r>
            <a:r>
              <a:rPr lang="ru-RU" sz="1500" b="1" dirty="0" err="1">
                <a:solidFill>
                  <a:srgbClr val="A50021"/>
                </a:solidFill>
                <a:latin typeface="Times New Roman" pitchFamily="18" charset="0"/>
                <a:cs typeface="Times New Roman" pitchFamily="18" charset="0"/>
              </a:rPr>
              <a:t>хайваннар</a:t>
            </a:r>
            <a:r>
              <a:rPr lang="ru-RU" sz="1500" b="1" dirty="0">
                <a:solidFill>
                  <a:srgbClr val="A50021"/>
                </a:solidFill>
                <a:latin typeface="Times New Roman" pitchFamily="18" charset="0"/>
                <a:cs typeface="Times New Roman" pitchFamily="18" charset="0"/>
              </a:rPr>
              <a:t>, ә </a:t>
            </a:r>
            <a:r>
              <a:rPr lang="ru-RU" sz="1500" b="1" dirty="0" err="1">
                <a:solidFill>
                  <a:srgbClr val="A50021"/>
                </a:solidFill>
                <a:latin typeface="Times New Roman" pitchFamily="18" charset="0"/>
                <a:cs typeface="Times New Roman" pitchFamily="18" charset="0"/>
              </a:rPr>
              <a:t>аеруча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мәчеләрне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Берчак</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күтәрелеп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баскыч</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буйлап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Абзый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федор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таныша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бөтенләй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гадәттә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булмаган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мәчедән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бирле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белән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матроскиным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ничәнче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бүленә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бирле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дөрес</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булмаган</a:t>
            </a:r>
            <a:r>
              <a:rPr lang="ru-RU" sz="1500" b="1" dirty="0">
                <a:solidFill>
                  <a:srgbClr val="A50021"/>
                </a:solidFill>
                <a:latin typeface="Times New Roman" pitchFamily="18" charset="0"/>
                <a:cs typeface="Times New Roman" pitchFamily="18" charset="0"/>
              </a:rPr>
              <a:t> бутерброд </a:t>
            </a:r>
            <a:r>
              <a:rPr lang="ru-RU" sz="1500" b="1" dirty="0" err="1">
                <a:solidFill>
                  <a:srgbClr val="A50021"/>
                </a:solidFill>
                <a:latin typeface="Times New Roman" pitchFamily="18" charset="0"/>
                <a:cs typeface="Times New Roman" pitchFamily="18" charset="0"/>
              </a:rPr>
              <a:t>белән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Малай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тәкъдим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итә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мәчегә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гомер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итәргә</a:t>
            </a:r>
            <a:r>
              <a:rPr lang="ru-RU" sz="1500" b="1" dirty="0">
                <a:solidFill>
                  <a:srgbClr val="A50021"/>
                </a:solidFill>
                <a:latin typeface="Times New Roman" pitchFamily="18" charset="0"/>
                <a:cs typeface="Times New Roman" pitchFamily="18" charset="0"/>
              </a:rPr>
              <a:t> него </a:t>
            </a:r>
            <a:r>
              <a:rPr lang="ru-RU" sz="1500" b="1" dirty="0" err="1">
                <a:solidFill>
                  <a:srgbClr val="A50021"/>
                </a:solidFill>
                <a:latin typeface="Times New Roman" pitchFamily="18" charset="0"/>
                <a:cs typeface="Times New Roman" pitchFamily="18" charset="0"/>
              </a:rPr>
              <a:t>өйдә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хәзергә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ремонтламыйлар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чорма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ничәнче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торак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матроскин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Тәкъдим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итү</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мәчене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сәбәп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буйлап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нәрсә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әни</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малайны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аңа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обрадывается</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булып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чыкты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тугрылык</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ләкин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тотып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алды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әти</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янында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Таркалып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малай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алды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беркадәр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хәбәр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бирүче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китте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сыйдыр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себереп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кертергә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мәчедән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бирле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белән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өйдә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янында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калдырып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ата-аналарга</a:t>
            </a:r>
            <a:r>
              <a:rPr lang="ru-RU" sz="1500" b="1" dirty="0">
                <a:solidFill>
                  <a:srgbClr val="A50021"/>
                </a:solidFill>
                <a:latin typeface="Times New Roman" pitchFamily="18" charset="0"/>
                <a:cs typeface="Times New Roman" pitchFamily="18" charset="0"/>
              </a:rPr>
              <a:t> хат, </a:t>
            </a:r>
            <a:r>
              <a:rPr lang="ru-RU" sz="1500" b="1" dirty="0" err="1">
                <a:solidFill>
                  <a:srgbClr val="A50021"/>
                </a:solidFill>
                <a:latin typeface="Times New Roman" pitchFamily="18" charset="0"/>
                <a:cs typeface="Times New Roman" pitchFamily="18" charset="0"/>
              </a:rPr>
              <a:t>язып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нәрсә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яшәргә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алардан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бирле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белән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теләми</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теләп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элеккечә</a:t>
            </a:r>
            <a:r>
              <a:rPr lang="ru-RU" sz="1500" b="1" dirty="0">
                <a:solidFill>
                  <a:srgbClr val="A50021"/>
                </a:solidFill>
                <a:latin typeface="Times New Roman" pitchFamily="18" charset="0"/>
                <a:cs typeface="Times New Roman" pitchFamily="18" charset="0"/>
              </a:rPr>
              <a:t> их </a:t>
            </a:r>
            <a:r>
              <a:rPr lang="ru-RU" sz="1500" b="1" dirty="0" err="1">
                <a:solidFill>
                  <a:srgbClr val="A50021"/>
                </a:solidFill>
                <a:latin typeface="Times New Roman" pitchFamily="18" charset="0"/>
                <a:cs typeface="Times New Roman" pitchFamily="18" charset="0"/>
              </a:rPr>
              <a:t>ярата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Булып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чыктылар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малай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мәче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авылда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простоквашино</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кайда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очрашты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йортсыз-җирсез</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эт</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Шарчык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ничәнче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килде</a:t>
            </a:r>
            <a:r>
              <a:rPr lang="ru-RU" sz="1500" b="1" dirty="0">
                <a:solidFill>
                  <a:srgbClr val="A50021"/>
                </a:solidFill>
                <a:latin typeface="Times New Roman" pitchFamily="18" charset="0"/>
                <a:cs typeface="Times New Roman" pitchFamily="18" charset="0"/>
              </a:rPr>
              <a:t> их </a:t>
            </a:r>
            <a:r>
              <a:rPr lang="ru-RU" sz="1500" b="1" dirty="0" err="1">
                <a:solidFill>
                  <a:srgbClr val="A50021"/>
                </a:solidFill>
                <a:latin typeface="Times New Roman" pitchFamily="18" charset="0"/>
                <a:cs typeface="Times New Roman" pitchFamily="18" charset="0"/>
              </a:rPr>
              <a:t>ташландык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йортка</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кайда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урнаштылар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Яшәделәр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безнең</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батырлар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начар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җибәр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таптылар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хәзинә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сыерны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керделәр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чай </a:t>
            </a:r>
            <a:r>
              <a:rPr lang="ru-RU" sz="1500" b="1" dirty="0" err="1">
                <a:solidFill>
                  <a:srgbClr val="A50021"/>
                </a:solidFill>
                <a:latin typeface="Times New Roman" pitchFamily="18" charset="0"/>
                <a:cs typeface="Times New Roman" pitchFamily="18" charset="0"/>
              </a:rPr>
              <a:t>кичләр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буйлап</a:t>
            </a:r>
            <a:r>
              <a:rPr lang="ru-RU" sz="1500" b="1" dirty="0">
                <a:solidFill>
                  <a:srgbClr val="A50021"/>
                </a:solidFill>
                <a:latin typeface="Times New Roman" pitchFamily="18" charset="0"/>
                <a:cs typeface="Times New Roman" pitchFamily="18" charset="0"/>
              </a:rPr>
              <a:t> кис. </a:t>
            </a:r>
            <a:r>
              <a:rPr lang="ru-RU" sz="1500" b="1" dirty="0" err="1">
                <a:solidFill>
                  <a:srgbClr val="A50021"/>
                </a:solidFill>
                <a:latin typeface="Times New Roman" pitchFamily="18" charset="0"/>
                <a:cs typeface="Times New Roman" pitchFamily="18" charset="0"/>
              </a:rPr>
              <a:t>Ләкин</a:t>
            </a:r>
            <a:r>
              <a:rPr lang="ru-RU" sz="1500" b="1" dirty="0">
                <a:solidFill>
                  <a:srgbClr val="A50021"/>
                </a:solidFill>
                <a:latin typeface="Times New Roman" pitchFamily="18" charset="0"/>
                <a:cs typeface="Times New Roman" pitchFamily="18" charset="0"/>
              </a:rPr>
              <a:t> их </a:t>
            </a:r>
            <a:r>
              <a:rPr lang="ru-RU" sz="1500" b="1" dirty="0" err="1">
                <a:solidFill>
                  <a:srgbClr val="A50021"/>
                </a:solidFill>
                <a:latin typeface="Times New Roman" pitchFamily="18" charset="0"/>
                <a:cs typeface="Times New Roman" pitchFamily="18" charset="0"/>
              </a:rPr>
              <a:t>борчусыз</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яшәеш</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омтылырга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бозарга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турап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куярга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җирле</a:t>
            </a:r>
            <a:r>
              <a:rPr lang="ru-RU" sz="1500" b="1" dirty="0">
                <a:solidFill>
                  <a:srgbClr val="A50021"/>
                </a:solidFill>
                <a:latin typeface="Times New Roman" pitchFamily="18" charset="0"/>
                <a:cs typeface="Times New Roman" pitchFamily="18" charset="0"/>
              </a:rPr>
              <a:t> хат </a:t>
            </a:r>
            <a:r>
              <a:rPr lang="ru-RU" sz="1500" b="1" dirty="0" err="1">
                <a:solidFill>
                  <a:srgbClr val="A50021"/>
                </a:solidFill>
                <a:latin typeface="Times New Roman" pitchFamily="18" charset="0"/>
                <a:cs typeface="Times New Roman" pitchFamily="18" charset="0"/>
              </a:rPr>
              <a:t>ташучы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печкин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танган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билгеләрдән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гәзиттә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югалунар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турында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малайны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охшаш</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Абзыйга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федора</a:t>
            </a:r>
            <a:r>
              <a:rPr lang="ru-RU" sz="1500" b="1" dirty="0">
                <a:solidFill>
                  <a:srgbClr val="A50021"/>
                </a:solidFill>
                <a:latin typeface="Times New Roman" pitchFamily="18" charset="0"/>
                <a:cs typeface="Times New Roman" pitchFamily="18" charset="0"/>
              </a:rPr>
              <a:t>.</a:t>
            </a:r>
          </a:p>
        </p:txBody>
      </p:sp>
    </p:spTree>
    <p:extLst>
      <p:ext uri="{BB962C8B-B14F-4D97-AF65-F5344CB8AC3E}">
        <p14:creationId xmlns:p14="http://schemas.microsoft.com/office/powerpoint/2010/main" xmlns="" val="240497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дом\Desktop\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483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251520" y="116632"/>
            <a:ext cx="7560840" cy="707886"/>
          </a:xfrm>
          <a:prstGeom prst="rect">
            <a:avLst/>
          </a:prstGeom>
        </p:spPr>
        <p:txBody>
          <a:bodyPr wrap="square">
            <a:spAutoFit/>
          </a:bodyPr>
          <a:lstStyle/>
          <a:p>
            <a:pPr algn="ctr"/>
            <a:r>
              <a:rPr lang="ru-RU" sz="4000" b="1" dirty="0">
                <a:ln>
                  <a:solidFill>
                    <a:srgbClr val="00FF99"/>
                  </a:solidFill>
                </a:ln>
                <a:solidFill>
                  <a:srgbClr val="FFFF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«Каникулы в Простоквашино»</a:t>
            </a:r>
          </a:p>
        </p:txBody>
      </p:sp>
      <p:sp>
        <p:nvSpPr>
          <p:cNvPr id="3" name="Прямоугольник 2"/>
          <p:cNvSpPr/>
          <p:nvPr/>
        </p:nvSpPr>
        <p:spPr>
          <a:xfrm>
            <a:off x="1835696" y="6165304"/>
            <a:ext cx="7308304" cy="1323439"/>
          </a:xfrm>
          <a:prstGeom prst="rect">
            <a:avLst/>
          </a:prstGeom>
        </p:spPr>
        <p:txBody>
          <a:bodyPr wrap="square">
            <a:spAutoFit/>
          </a:bodyPr>
          <a:lstStyle/>
          <a:p>
            <a:pPr algn="ctr"/>
            <a:r>
              <a:rPr lang="ru-RU" sz="4000" b="1" dirty="0" smtClean="0">
                <a:ln>
                  <a:solidFill>
                    <a:srgbClr val="FFFF00"/>
                  </a:solidFill>
                </a:ln>
                <a:solidFill>
                  <a:srgbClr val="00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000" b="1" dirty="0" err="1" smtClean="0">
                <a:ln>
                  <a:solidFill>
                    <a:srgbClr val="FFFF00"/>
                  </a:solidFill>
                </a:ln>
                <a:solidFill>
                  <a:srgbClr val="00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П</a:t>
            </a:r>
            <a:r>
              <a:rPr lang="ru-RU" sz="4000" b="1" dirty="0" err="1" smtClean="0">
                <a:ln>
                  <a:solidFill>
                    <a:srgbClr val="FFFF00"/>
                  </a:solidFill>
                </a:ln>
                <a:solidFill>
                  <a:srgbClr val="00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ростоквашино</a:t>
            </a:r>
            <a:r>
              <a:rPr lang="ru-RU" sz="4000" b="1" dirty="0" err="1" smtClean="0">
                <a:ln>
                  <a:solidFill>
                    <a:srgbClr val="FFFF00"/>
                  </a:solidFill>
                </a:ln>
                <a:solidFill>
                  <a:srgbClr val="00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да</a:t>
            </a:r>
            <a:r>
              <a:rPr lang="ru-RU" sz="4000" b="1" dirty="0" smtClean="0">
                <a:ln>
                  <a:solidFill>
                    <a:srgbClr val="FFFF00"/>
                  </a:solidFill>
                </a:ln>
                <a:solidFill>
                  <a:srgbClr val="00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000" b="1" dirty="0" err="1" smtClean="0">
                <a:ln>
                  <a:solidFill>
                    <a:srgbClr val="FFFF00"/>
                  </a:solidFill>
                </a:ln>
                <a:solidFill>
                  <a:srgbClr val="00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каникуллар</a:t>
            </a:r>
            <a:r>
              <a:rPr lang="ru-RU" sz="4000" b="1" dirty="0" smtClean="0">
                <a:ln>
                  <a:solidFill>
                    <a:srgbClr val="FFFF00"/>
                  </a:solidFill>
                </a:ln>
                <a:solidFill>
                  <a:srgbClr val="00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endParaRPr lang="ru-RU" sz="4000" b="1" dirty="0">
              <a:ln>
                <a:solidFill>
                  <a:srgbClr val="FFFF00"/>
                </a:solidFill>
              </a:ln>
              <a:solidFill>
                <a:srgbClr val="00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3286163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278642"/>
          </a:xfrm>
          <a:prstGeom prst="rect">
            <a:avLst/>
          </a:prstGeom>
        </p:spPr>
        <p:txBody>
          <a:bodyPr wrap="square">
            <a:spAutoFit/>
          </a:bodyPr>
          <a:lstStyle/>
          <a:p>
            <a:pPr algn="ctr"/>
            <a:r>
              <a:rPr lang="ru-RU" b="1" dirty="0">
                <a:solidFill>
                  <a:srgbClr val="FF00FF"/>
                </a:solidFill>
                <a:latin typeface="Times New Roman" pitchFamily="18" charset="0"/>
                <a:cs typeface="Times New Roman" pitchFamily="18" charset="0"/>
              </a:rPr>
              <a:t>«Каникулы в </a:t>
            </a:r>
            <a:r>
              <a:rPr lang="ru-RU" b="1" dirty="0" smtClean="0">
                <a:solidFill>
                  <a:srgbClr val="FF00FF"/>
                </a:solidFill>
                <a:latin typeface="Times New Roman" pitchFamily="18" charset="0"/>
                <a:cs typeface="Times New Roman" pitchFamily="18" charset="0"/>
              </a:rPr>
              <a:t>Простоквашино»</a:t>
            </a:r>
          </a:p>
          <a:p>
            <a:r>
              <a:rPr lang="ru-RU" sz="1600" b="1" dirty="0" smtClean="0">
                <a:solidFill>
                  <a:srgbClr val="A50021"/>
                </a:solidFill>
                <a:latin typeface="Times New Roman" pitchFamily="18" charset="0"/>
                <a:cs typeface="Times New Roman" pitchFamily="18" charset="0"/>
              </a:rPr>
              <a:t>Неожиданный </a:t>
            </a:r>
            <a:r>
              <a:rPr lang="ru-RU" sz="1600" b="1" dirty="0">
                <a:solidFill>
                  <a:srgbClr val="A50021"/>
                </a:solidFill>
                <a:latin typeface="Times New Roman" pitchFamily="18" charset="0"/>
                <a:cs typeface="Times New Roman" pitchFamily="18" charset="0"/>
              </a:rPr>
              <a:t>распорядок жизни в семье дяди Федора был прерван школьными каникулами, а их лучше всего проводить в деревне на свежем воздухе. Но, к сожалению, не все так считают. Мама заупрямилась и не собирается ехать в село, ведь они не зря работали весь год- надо непременно, как все нормальные люди, поехать на море. Сына одного родители не собираются бросать. Но это не стало препятствием  для такого самостоятельного мальчика, как дядя Федор- он на железнодорожном вокзале пересел на электричку и отправился к своим друзьям в Простоквашино. А друзья в это время постоянно ссорились. Для этого у них появляется то один, то другой повод. На этот раз кот и пес не смогли договориться о том, стоит ли все имеющиеся емкости в доме заполнять молоком. </a:t>
            </a:r>
            <a:r>
              <a:rPr lang="ru-RU" sz="1600" b="1" dirty="0" err="1">
                <a:solidFill>
                  <a:srgbClr val="A50021"/>
                </a:solidFill>
                <a:latin typeface="Times New Roman" pitchFamily="18" charset="0"/>
                <a:cs typeface="Times New Roman" pitchFamily="18" charset="0"/>
              </a:rPr>
              <a:t>Матроскину</a:t>
            </a:r>
            <a:r>
              <a:rPr lang="ru-RU" sz="1600" b="1" dirty="0">
                <a:solidFill>
                  <a:srgbClr val="A50021"/>
                </a:solidFill>
                <a:latin typeface="Times New Roman" pitchFamily="18" charset="0"/>
                <a:cs typeface="Times New Roman" pitchFamily="18" charset="0"/>
              </a:rPr>
              <a:t> нравится, что корова дает много молока, а Шарик не желает жить в доме, где повсюду стоят с ним ведра. Он хочет отправиться с ружьем на охоту, как настоящий пес.</a:t>
            </a:r>
          </a:p>
          <a:p>
            <a:pPr algn="ctr"/>
            <a:r>
              <a:rPr lang="ru-RU" b="1" dirty="0" smtClean="0">
                <a:solidFill>
                  <a:srgbClr val="FF00FF"/>
                </a:solidFill>
                <a:latin typeface="Times New Roman" pitchFamily="18" charset="0"/>
                <a:cs typeface="Times New Roman" pitchFamily="18" charset="0"/>
              </a:rPr>
              <a:t>«</a:t>
            </a:r>
            <a:r>
              <a:rPr lang="ru-RU" b="1" dirty="0" err="1" smtClean="0">
                <a:solidFill>
                  <a:srgbClr val="FF00FF"/>
                </a:solidFill>
                <a:latin typeface="Times New Roman" pitchFamily="18" charset="0"/>
                <a:cs typeface="Times New Roman" pitchFamily="18" charset="0"/>
              </a:rPr>
              <a:t>Простоквашинада</a:t>
            </a:r>
            <a:r>
              <a:rPr lang="ru-RU" b="1" dirty="0" smtClean="0">
                <a:solidFill>
                  <a:srgbClr val="FF00FF"/>
                </a:solidFill>
                <a:latin typeface="Times New Roman" pitchFamily="18" charset="0"/>
                <a:cs typeface="Times New Roman" pitchFamily="18" charset="0"/>
              </a:rPr>
              <a:t>  - </a:t>
            </a:r>
            <a:r>
              <a:rPr lang="ru-RU" b="1" dirty="0" err="1" smtClean="0">
                <a:solidFill>
                  <a:srgbClr val="FF00FF"/>
                </a:solidFill>
                <a:latin typeface="Times New Roman" pitchFamily="18" charset="0"/>
                <a:cs typeface="Times New Roman" pitchFamily="18" charset="0"/>
              </a:rPr>
              <a:t>каникуллар</a:t>
            </a:r>
            <a:r>
              <a:rPr lang="ru-RU" b="1" dirty="0" smtClean="0">
                <a:solidFill>
                  <a:srgbClr val="FF00FF"/>
                </a:solidFill>
                <a:latin typeface="Times New Roman" pitchFamily="18" charset="0"/>
                <a:cs typeface="Times New Roman" pitchFamily="18" charset="0"/>
              </a:rPr>
              <a:t>»</a:t>
            </a:r>
            <a:endParaRPr lang="ru-RU" b="1" dirty="0" smtClean="0">
              <a:solidFill>
                <a:srgbClr val="FF00FF"/>
              </a:solidFill>
              <a:latin typeface="Times New Roman" pitchFamily="18" charset="0"/>
              <a:cs typeface="Times New Roman" pitchFamily="18" charset="0"/>
            </a:endParaRPr>
          </a:p>
          <a:p>
            <a:r>
              <a:rPr lang="ru-RU" sz="1600" b="1" dirty="0" err="1" smtClean="0">
                <a:solidFill>
                  <a:srgbClr val="A50021"/>
                </a:solidFill>
                <a:latin typeface="Times New Roman" pitchFamily="18" charset="0"/>
                <a:cs typeface="Times New Roman" pitchFamily="18" charset="0"/>
              </a:rPr>
              <a:t>Көтелмәгән</a:t>
            </a:r>
            <a:r>
              <a:rPr lang="ru-RU" sz="1600" b="1" dirty="0" smtClean="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тәртип</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тереклекләр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гаиләдә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абзыйлар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федора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үткән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булды</a:t>
            </a:r>
            <a:r>
              <a:rPr lang="ru-RU" sz="1600" b="1" dirty="0">
                <a:solidFill>
                  <a:srgbClr val="A50021"/>
                </a:solidFill>
                <a:latin typeface="Times New Roman" pitchFamily="18" charset="0"/>
                <a:cs typeface="Times New Roman" pitchFamily="18" charset="0"/>
              </a:rPr>
              <a:t>} прерван </a:t>
            </a:r>
            <a:r>
              <a:rPr lang="ru-RU" sz="1600" b="1" dirty="0" err="1">
                <a:solidFill>
                  <a:srgbClr val="A50021"/>
                </a:solidFill>
                <a:latin typeface="Times New Roman" pitchFamily="18" charset="0"/>
                <a:cs typeface="Times New Roman" pitchFamily="18" charset="0"/>
              </a:rPr>
              <a:t>мәктәп</a:t>
            </a:r>
            <a:r>
              <a:rPr lang="ru-RU" sz="1600" b="1" dirty="0">
                <a:solidFill>
                  <a:srgbClr val="A50021"/>
                </a:solidFill>
                <a:latin typeface="Times New Roman" pitchFamily="18" charset="0"/>
                <a:cs typeface="Times New Roman" pitchFamily="18" charset="0"/>
              </a:rPr>
              <a:t> каникул </a:t>
            </a:r>
            <a:r>
              <a:rPr lang="ru-RU" sz="1600" b="1" dirty="0" err="1">
                <a:solidFill>
                  <a:srgbClr val="A50021"/>
                </a:solidFill>
                <a:latin typeface="Times New Roman" pitchFamily="18" charset="0"/>
                <a:cs typeface="Times New Roman" pitchFamily="18" charset="0"/>
              </a:rPr>
              <a:t>белән</a:t>
            </a:r>
            <a:r>
              <a:rPr lang="ru-RU" sz="1600" b="1" dirty="0">
                <a:solidFill>
                  <a:srgbClr val="A50021"/>
                </a:solidFill>
                <a:latin typeface="Times New Roman" pitchFamily="18" charset="0"/>
                <a:cs typeface="Times New Roman" pitchFamily="18" charset="0"/>
              </a:rPr>
              <a:t>, ә их </a:t>
            </a:r>
            <a:r>
              <a:rPr lang="ru-RU" sz="1600" b="1" dirty="0" err="1">
                <a:solidFill>
                  <a:srgbClr val="A50021"/>
                </a:solidFill>
                <a:latin typeface="Times New Roman" pitchFamily="18" charset="0"/>
                <a:cs typeface="Times New Roman" pitchFamily="18" charset="0"/>
              </a:rPr>
              <a:t>бөтенесе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озатырга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авылдан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яхшырак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яңа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һавада</a:t>
            </a:r>
            <a:r>
              <a:rPr lang="ru-RU" sz="1600" b="1" dirty="0">
                <a:solidFill>
                  <a:srgbClr val="A50021"/>
                </a:solidFill>
                <a:latin typeface="Times New Roman" pitchFamily="18" charset="0"/>
                <a:cs typeface="Times New Roman" pitchFamily="18" charset="0"/>
              </a:rPr>
              <a:t> . </a:t>
            </a:r>
            <a:r>
              <a:rPr lang="ru-RU" sz="1600" b="1" dirty="0" err="1">
                <a:solidFill>
                  <a:srgbClr val="A50021"/>
                </a:solidFill>
                <a:latin typeface="Times New Roman" pitchFamily="18" charset="0"/>
                <a:cs typeface="Times New Roman" pitchFamily="18" charset="0"/>
              </a:rPr>
              <a:t>Ләкин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үкенечкә</a:t>
            </a:r>
            <a:r>
              <a:rPr lang="ru-RU" sz="1600" b="1" dirty="0">
                <a:solidFill>
                  <a:srgbClr val="A50021"/>
                </a:solidFill>
                <a:latin typeface="Times New Roman" pitchFamily="18" charset="0"/>
                <a:cs typeface="Times New Roman" pitchFamily="18" charset="0"/>
              </a:rPr>
              <a:t> , </a:t>
            </a:r>
            <a:r>
              <a:rPr lang="ru-RU" sz="1600" b="1" dirty="0" err="1">
                <a:solidFill>
                  <a:srgbClr val="A50021"/>
                </a:solidFill>
                <a:latin typeface="Times New Roman" pitchFamily="18" charset="0"/>
                <a:cs typeface="Times New Roman" pitchFamily="18" charset="0"/>
              </a:rPr>
              <a:t>барлыгы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шулай</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саныйлар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Әни</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карышты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һәм</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җыелмый</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барырга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авылда</a:t>
            </a:r>
            <a:r>
              <a:rPr lang="ru-RU" sz="1600" b="1" dirty="0">
                <a:solidFill>
                  <a:srgbClr val="A50021"/>
                </a:solidFill>
                <a:latin typeface="Times New Roman" pitchFamily="18" charset="0"/>
                <a:cs typeface="Times New Roman" pitchFamily="18" charset="0"/>
              </a:rPr>
              <a:t> , бит </a:t>
            </a:r>
            <a:r>
              <a:rPr lang="ru-RU" sz="1600" b="1" dirty="0" err="1">
                <a:solidFill>
                  <a:srgbClr val="A50021"/>
                </a:solidFill>
                <a:latin typeface="Times New Roman" pitchFamily="18" charset="0"/>
                <a:cs typeface="Times New Roman" pitchFamily="18" charset="0"/>
              </a:rPr>
              <a:t>алар</a:t>
            </a:r>
            <a:r>
              <a:rPr lang="ru-RU" sz="1600" b="1" dirty="0">
                <a:solidFill>
                  <a:srgbClr val="A50021"/>
                </a:solidFill>
                <a:latin typeface="Times New Roman" pitchFamily="18" charset="0"/>
                <a:cs typeface="Times New Roman" pitchFamily="18" charset="0"/>
              </a:rPr>
              <a:t> юкка </a:t>
            </a:r>
            <a:r>
              <a:rPr lang="ru-RU" sz="1600" b="1" dirty="0" err="1">
                <a:solidFill>
                  <a:srgbClr val="A50021"/>
                </a:solidFill>
                <a:latin typeface="Times New Roman" pitchFamily="18" charset="0"/>
                <a:cs typeface="Times New Roman" pitchFamily="18" charset="0"/>
              </a:rPr>
              <a:t>эшләделәр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бөтенесе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тарт</a:t>
            </a:r>
            <a:r>
              <a:rPr lang="ru-RU" sz="1600" b="1" dirty="0">
                <a:solidFill>
                  <a:srgbClr val="A50021"/>
                </a:solidFill>
                <a:latin typeface="Times New Roman" pitchFamily="18" charset="0"/>
                <a:cs typeface="Times New Roman" pitchFamily="18" charset="0"/>
              </a:rPr>
              <a:t>} ел- </a:t>
            </a:r>
            <a:r>
              <a:rPr lang="ru-RU" sz="1600" b="1" dirty="0" err="1">
                <a:solidFill>
                  <a:srgbClr val="A50021"/>
                </a:solidFill>
                <a:latin typeface="Times New Roman" pitchFamily="18" charset="0"/>
                <a:cs typeface="Times New Roman" pitchFamily="18" charset="0"/>
              </a:rPr>
              <a:t>һичшиксез</a:t>
            </a:r>
            <a:r>
              <a:rPr lang="ru-RU" sz="1600" b="1" dirty="0">
                <a:solidFill>
                  <a:srgbClr val="A50021"/>
                </a:solidFill>
                <a:latin typeface="Times New Roman" pitchFamily="18" charset="0"/>
                <a:cs typeface="Times New Roman" pitchFamily="18" charset="0"/>
              </a:rPr>
              <a:t> , </a:t>
            </a:r>
            <a:r>
              <a:rPr lang="ru-RU" sz="1600" b="1" dirty="0" err="1">
                <a:solidFill>
                  <a:srgbClr val="A50021"/>
                </a:solidFill>
                <a:latin typeface="Times New Roman" pitchFamily="18" charset="0"/>
                <a:cs typeface="Times New Roman" pitchFamily="18" charset="0"/>
              </a:rPr>
              <a:t>ничек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барлыгы</a:t>
            </a:r>
            <a:r>
              <a:rPr lang="ru-RU" sz="1600" b="1" dirty="0">
                <a:solidFill>
                  <a:srgbClr val="A50021"/>
                </a:solidFill>
                <a:latin typeface="Times New Roman" pitchFamily="18" charset="0"/>
                <a:cs typeface="Times New Roman" pitchFamily="18" charset="0"/>
              </a:rPr>
              <a:t> нормаль </a:t>
            </a:r>
            <a:r>
              <a:rPr lang="ru-RU" sz="1600" b="1" dirty="0" err="1">
                <a:solidFill>
                  <a:srgbClr val="A50021"/>
                </a:solidFill>
                <a:latin typeface="Times New Roman" pitchFamily="18" charset="0"/>
                <a:cs typeface="Times New Roman" pitchFamily="18" charset="0"/>
              </a:rPr>
              <a:t>кешеләр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китәргә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диңгездә</a:t>
            </a:r>
            <a:r>
              <a:rPr lang="ru-RU" sz="1600" b="1" dirty="0">
                <a:solidFill>
                  <a:srgbClr val="A50021"/>
                </a:solidFill>
                <a:latin typeface="Times New Roman" pitchFamily="18" charset="0"/>
                <a:cs typeface="Times New Roman" pitchFamily="18" charset="0"/>
              </a:rPr>
              <a:t> . </a:t>
            </a:r>
            <a:r>
              <a:rPr lang="ru-RU" sz="1600" b="1" dirty="0" err="1">
                <a:solidFill>
                  <a:srgbClr val="A50021"/>
                </a:solidFill>
                <a:latin typeface="Times New Roman" pitchFamily="18" charset="0"/>
                <a:cs typeface="Times New Roman" pitchFamily="18" charset="0"/>
              </a:rPr>
              <a:t>Улны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бер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аталар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ата-аналар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җыелмыйлар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ташларга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Ләкин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бу</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булмады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киртә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белән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шундый</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мөстәкыйль</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малай</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өчен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ничек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абзый</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федор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ул</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тимер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юл</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вокзалда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күчеп</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утырды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электричкага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һәм</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китте</a:t>
            </a:r>
            <a:r>
              <a:rPr lang="ru-RU" sz="1600" b="1" dirty="0">
                <a:solidFill>
                  <a:srgbClr val="A50021"/>
                </a:solidFill>
                <a:latin typeface="Times New Roman" pitchFamily="18" charset="0"/>
                <a:cs typeface="Times New Roman" pitchFamily="18" charset="0"/>
              </a:rPr>
              <a:t> своим </a:t>
            </a:r>
            <a:r>
              <a:rPr lang="ru-RU" sz="1600" b="1" dirty="0" err="1">
                <a:solidFill>
                  <a:srgbClr val="A50021"/>
                </a:solidFill>
                <a:latin typeface="Times New Roman" pitchFamily="18" charset="0"/>
                <a:cs typeface="Times New Roman" pitchFamily="18" charset="0"/>
              </a:rPr>
              <a:t>дусларга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простоквашино</a:t>
            </a:r>
            <a:r>
              <a:rPr lang="ru-RU" sz="1600" b="1" dirty="0">
                <a:solidFill>
                  <a:srgbClr val="A50021"/>
                </a:solidFill>
                <a:latin typeface="Times New Roman" pitchFamily="18" charset="0"/>
                <a:cs typeface="Times New Roman" pitchFamily="18" charset="0"/>
              </a:rPr>
              <a:t>. Ә </a:t>
            </a:r>
            <a:r>
              <a:rPr lang="ru-RU" sz="1600" b="1" dirty="0" err="1">
                <a:solidFill>
                  <a:srgbClr val="A50021"/>
                </a:solidFill>
                <a:latin typeface="Times New Roman" pitchFamily="18" charset="0"/>
                <a:cs typeface="Times New Roman" pitchFamily="18" charset="0"/>
              </a:rPr>
              <a:t>дуслар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бу</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вакытта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өзлексез</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талаштылар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Шул</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алар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өчен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килеп</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чыга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шул</a:t>
            </a:r>
            <a:r>
              <a:rPr lang="ru-RU" sz="1600" b="1" dirty="0">
                <a:solidFill>
                  <a:srgbClr val="A50021"/>
                </a:solidFill>
                <a:latin typeface="Times New Roman" pitchFamily="18" charset="0"/>
                <a:cs typeface="Times New Roman" pitchFamily="18" charset="0"/>
              </a:rPr>
              <a:t> один, </a:t>
            </a:r>
            <a:r>
              <a:rPr lang="ru-RU" sz="1600" b="1" dirty="0" err="1">
                <a:solidFill>
                  <a:srgbClr val="A50021"/>
                </a:solidFill>
                <a:latin typeface="Times New Roman" pitchFamily="18" charset="0"/>
                <a:cs typeface="Times New Roman" pitchFamily="18" charset="0"/>
              </a:rPr>
              <a:t>шул</a:t>
            </a:r>
            <a:r>
              <a:rPr lang="ru-RU" sz="1600" b="1" dirty="0">
                <a:solidFill>
                  <a:srgbClr val="A50021"/>
                </a:solidFill>
                <a:latin typeface="Times New Roman" pitchFamily="18" charset="0"/>
                <a:cs typeface="Times New Roman" pitchFamily="18" charset="0"/>
              </a:rPr>
              <a:t> другой {</a:t>
            </a:r>
            <a:r>
              <a:rPr lang="ru-RU" sz="1600" b="1" dirty="0" err="1">
                <a:solidFill>
                  <a:srgbClr val="A50021"/>
                </a:solidFill>
                <a:latin typeface="Times New Roman" pitchFamily="18" charset="0"/>
                <a:cs typeface="Times New Roman" pitchFamily="18" charset="0"/>
              </a:rPr>
              <a:t>тезген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сәбәп</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Шул</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тапкырда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мәче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һәм</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эт</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булдыра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алмадылар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килешергә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шул</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турында</a:t>
            </a:r>
            <a:r>
              <a:rPr lang="ru-RU" sz="1600" b="1" dirty="0">
                <a:solidFill>
                  <a:srgbClr val="A50021"/>
                </a:solidFill>
                <a:latin typeface="Times New Roman" pitchFamily="18" charset="0"/>
                <a:cs typeface="Times New Roman" pitchFamily="18" charset="0"/>
              </a:rPr>
              <a:t>, {тора, </a:t>
            </a:r>
            <a:r>
              <a:rPr lang="ru-RU" sz="1600" b="1" dirty="0" err="1">
                <a:solidFill>
                  <a:srgbClr val="A50021"/>
                </a:solidFill>
                <a:latin typeface="Times New Roman" pitchFamily="18" charset="0"/>
                <a:cs typeface="Times New Roman" pitchFamily="18" charset="0"/>
              </a:rPr>
              <a:t>басып</a:t>
            </a:r>
            <a:r>
              <a:rPr lang="ru-RU" sz="1600" b="1" dirty="0">
                <a:solidFill>
                  <a:srgbClr val="A50021"/>
                </a:solidFill>
                <a:latin typeface="Times New Roman" pitchFamily="18" charset="0"/>
                <a:cs typeface="Times New Roman" pitchFamily="18" charset="0"/>
              </a:rPr>
              <a:t> тора} </a:t>
            </a:r>
            <a:r>
              <a:rPr lang="ru-RU" sz="1600" b="1" dirty="0" err="1">
                <a:solidFill>
                  <a:srgbClr val="A50021"/>
                </a:solidFill>
                <a:latin typeface="Times New Roman" pitchFamily="18" charset="0"/>
                <a:cs typeface="Times New Roman" pitchFamily="18" charset="0"/>
              </a:rPr>
              <a:t>барлыгы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булган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сыйдырышлар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йортта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тутырырга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сөт</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белән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Матроскину</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ошый</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нәрсә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сыер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бирә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күп</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сөтләр</a:t>
            </a:r>
            <a:r>
              <a:rPr lang="ru-RU" sz="1600" b="1" dirty="0">
                <a:solidFill>
                  <a:srgbClr val="A50021"/>
                </a:solidFill>
                <a:latin typeface="Times New Roman" pitchFamily="18" charset="0"/>
                <a:cs typeface="Times New Roman" pitchFamily="18" charset="0"/>
              </a:rPr>
              <a:t>, ә </a:t>
            </a:r>
            <a:r>
              <a:rPr lang="ru-RU" sz="1600" b="1" dirty="0" err="1">
                <a:solidFill>
                  <a:srgbClr val="A50021"/>
                </a:solidFill>
                <a:latin typeface="Times New Roman" pitchFamily="18" charset="0"/>
                <a:cs typeface="Times New Roman" pitchFamily="18" charset="0"/>
              </a:rPr>
              <a:t>Шарчык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теләми</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яшәргә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йортта</a:t>
            </a:r>
            <a:r>
              <a:rPr lang="ru-RU" sz="1600" b="1" dirty="0">
                <a:solidFill>
                  <a:srgbClr val="A50021"/>
                </a:solidFill>
                <a:latin typeface="Times New Roman" pitchFamily="18" charset="0"/>
                <a:cs typeface="Times New Roman" pitchFamily="18" charset="0"/>
              </a:rPr>
              <a:t> , </a:t>
            </a:r>
            <a:r>
              <a:rPr lang="ru-RU" sz="1600" b="1" dirty="0" err="1">
                <a:solidFill>
                  <a:srgbClr val="A50021"/>
                </a:solidFill>
                <a:latin typeface="Times New Roman" pitchFamily="18" charset="0"/>
                <a:cs typeface="Times New Roman" pitchFamily="18" charset="0"/>
              </a:rPr>
              <a:t>кайда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һәркайда</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торалар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басып</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торалар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алардан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бирле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чиләкләр</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Ул</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тели</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китәргә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мылтыктан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бирле</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белән</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ауга</a:t>
            </a:r>
            <a:r>
              <a:rPr lang="ru-RU" sz="1600" b="1" dirty="0">
                <a:solidFill>
                  <a:srgbClr val="A50021"/>
                </a:solidFill>
                <a:latin typeface="Times New Roman" pitchFamily="18" charset="0"/>
                <a:cs typeface="Times New Roman" pitchFamily="18" charset="0"/>
              </a:rPr>
              <a:t> , </a:t>
            </a:r>
            <a:r>
              <a:rPr lang="ru-RU" sz="1600" b="1" dirty="0" err="1">
                <a:solidFill>
                  <a:srgbClr val="A50021"/>
                </a:solidFill>
                <a:latin typeface="Times New Roman" pitchFamily="18" charset="0"/>
                <a:cs typeface="Times New Roman" pitchFamily="18" charset="0"/>
              </a:rPr>
              <a:t>ничек</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сүзендә</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торучы</a:t>
            </a:r>
            <a:r>
              <a:rPr lang="ru-RU" sz="1600" b="1" dirty="0">
                <a:solidFill>
                  <a:srgbClr val="A50021"/>
                </a:solidFill>
                <a:latin typeface="Times New Roman" pitchFamily="18" charset="0"/>
                <a:cs typeface="Times New Roman" pitchFamily="18" charset="0"/>
              </a:rPr>
              <a:t> </a:t>
            </a:r>
            <a:r>
              <a:rPr lang="ru-RU" sz="1600" b="1" dirty="0" err="1">
                <a:solidFill>
                  <a:srgbClr val="A50021"/>
                </a:solidFill>
                <a:latin typeface="Times New Roman" pitchFamily="18" charset="0"/>
                <a:cs typeface="Times New Roman" pitchFamily="18" charset="0"/>
              </a:rPr>
              <a:t>эт</a:t>
            </a:r>
            <a:r>
              <a:rPr lang="ru-RU" sz="1600" b="1" dirty="0">
                <a:solidFill>
                  <a:srgbClr val="A50021"/>
                </a:solidFill>
                <a:latin typeface="Times New Roman" pitchFamily="18" charset="0"/>
                <a:cs typeface="Times New Roman" pitchFamily="18" charset="0"/>
              </a:rPr>
              <a:t>.</a:t>
            </a:r>
          </a:p>
        </p:txBody>
      </p:sp>
    </p:spTree>
    <p:extLst>
      <p:ext uri="{BB962C8B-B14F-4D97-AF65-F5344CB8AC3E}">
        <p14:creationId xmlns:p14="http://schemas.microsoft.com/office/powerpoint/2010/main" xmlns="" val="1080632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дом\Desktop\132858_original.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1331640" y="188640"/>
            <a:ext cx="6696744" cy="707886"/>
          </a:xfrm>
          <a:prstGeom prst="rect">
            <a:avLst/>
          </a:prstGeom>
        </p:spPr>
        <p:txBody>
          <a:bodyPr wrap="square">
            <a:spAutoFit/>
          </a:bodyPr>
          <a:lstStyle/>
          <a:p>
            <a:r>
              <a:rPr lang="ru-RU" sz="4000" b="1" dirty="0">
                <a:ln>
                  <a:solidFill>
                    <a:srgbClr val="FF00FF"/>
                  </a:solidFill>
                </a:ln>
                <a:solidFill>
                  <a:srgbClr val="FFFF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«Зима в Простоквашино</a:t>
            </a:r>
            <a:r>
              <a:rPr lang="ru-RU" sz="4000" b="1" dirty="0" smtClean="0">
                <a:ln>
                  <a:solidFill>
                    <a:srgbClr val="FF00FF"/>
                  </a:solidFill>
                </a:ln>
                <a:solidFill>
                  <a:srgbClr val="FFFF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endParaRPr lang="ru-RU" sz="4000" dirty="0">
              <a:ln>
                <a:solidFill>
                  <a:srgbClr val="FF00FF"/>
                </a:solidFill>
              </a:ln>
              <a:solidFill>
                <a:srgbClr val="FFFF00"/>
              </a:solidFill>
              <a:effectLst>
                <a:outerShdw blurRad="60007" dist="200025" dir="15000000" sy="30000" kx="-1800000" algn="bl" rotWithShape="0">
                  <a:prstClr val="black">
                    <a:alpha val="32000"/>
                  </a:prstClr>
                </a:outerShdw>
              </a:effectLst>
            </a:endParaRPr>
          </a:p>
        </p:txBody>
      </p:sp>
      <p:sp>
        <p:nvSpPr>
          <p:cNvPr id="3" name="Прямоугольник 2"/>
          <p:cNvSpPr/>
          <p:nvPr/>
        </p:nvSpPr>
        <p:spPr>
          <a:xfrm>
            <a:off x="971600" y="6021288"/>
            <a:ext cx="6912768" cy="707886"/>
          </a:xfrm>
          <a:prstGeom prst="rect">
            <a:avLst/>
          </a:prstGeom>
        </p:spPr>
        <p:txBody>
          <a:bodyPr wrap="square">
            <a:spAutoFit/>
          </a:bodyPr>
          <a:lstStyle/>
          <a:p>
            <a:r>
              <a:rPr lang="ru-RU" sz="4000" b="1" dirty="0">
                <a:ln>
                  <a:solidFill>
                    <a:srgbClr val="00FF99"/>
                  </a:solidFill>
                </a:ln>
                <a:solidFill>
                  <a:schemeClr val="bg1"/>
                </a:solidFill>
                <a:latin typeface="Times New Roman" pitchFamily="18" charset="0"/>
                <a:cs typeface="Times New Roman" pitchFamily="18" charset="0"/>
              </a:rPr>
              <a:t>«Кыш Простоквашино</a:t>
            </a:r>
            <a:r>
              <a:rPr lang="ru-RU" sz="4000" b="1" dirty="0" smtClean="0">
                <a:ln>
                  <a:solidFill>
                    <a:srgbClr val="00FF99"/>
                  </a:solidFill>
                </a:ln>
                <a:solidFill>
                  <a:schemeClr val="bg1"/>
                </a:solidFill>
                <a:latin typeface="Times New Roman" pitchFamily="18" charset="0"/>
                <a:cs typeface="Times New Roman" pitchFamily="18" charset="0"/>
              </a:rPr>
              <a:t>»</a:t>
            </a:r>
            <a:endParaRPr lang="ru-RU" sz="4000" dirty="0">
              <a:ln>
                <a:solidFill>
                  <a:srgbClr val="00FF99"/>
                </a:solidFill>
              </a:ln>
              <a:solidFill>
                <a:schemeClr val="bg1"/>
              </a:solidFill>
            </a:endParaRPr>
          </a:p>
        </p:txBody>
      </p:sp>
    </p:spTree>
    <p:extLst>
      <p:ext uri="{BB962C8B-B14F-4D97-AF65-F5344CB8AC3E}">
        <p14:creationId xmlns:p14="http://schemas.microsoft.com/office/powerpoint/2010/main" xmlns="" val="3071947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443" y="0"/>
            <a:ext cx="9144000" cy="7232749"/>
          </a:xfrm>
          <a:prstGeom prst="rect">
            <a:avLst/>
          </a:prstGeom>
        </p:spPr>
        <p:txBody>
          <a:bodyPr wrap="square">
            <a:spAutoFit/>
          </a:bodyPr>
          <a:lstStyle/>
          <a:p>
            <a:r>
              <a:rPr lang="ru-RU" sz="1500" b="1" dirty="0">
                <a:solidFill>
                  <a:srgbClr val="FF00FF"/>
                </a:solidFill>
                <a:latin typeface="Times New Roman" pitchFamily="18" charset="0"/>
                <a:cs typeface="Times New Roman" pitchFamily="18" charset="0"/>
              </a:rPr>
              <a:t>«Зима в </a:t>
            </a:r>
            <a:r>
              <a:rPr lang="ru-RU" sz="1500" b="1" dirty="0" smtClean="0">
                <a:solidFill>
                  <a:srgbClr val="FF00FF"/>
                </a:solidFill>
                <a:latin typeface="Times New Roman" pitchFamily="18" charset="0"/>
                <a:cs typeface="Times New Roman" pitchFamily="18" charset="0"/>
              </a:rPr>
              <a:t>Простоквашино»-</a:t>
            </a:r>
            <a:r>
              <a:rPr lang="ru-RU" sz="1400" b="1" dirty="0" smtClean="0">
                <a:solidFill>
                  <a:srgbClr val="A50021"/>
                </a:solidFill>
                <a:latin typeface="Times New Roman" pitchFamily="18" charset="0"/>
                <a:cs typeface="Times New Roman" pitchFamily="18" charset="0"/>
              </a:rPr>
              <a:t>поссорились </a:t>
            </a:r>
            <a:r>
              <a:rPr lang="ru-RU" sz="1400" b="1" dirty="0" err="1">
                <a:solidFill>
                  <a:srgbClr val="A50021"/>
                </a:solidFill>
                <a:latin typeface="Times New Roman" pitchFamily="18" charset="0"/>
                <a:cs typeface="Times New Roman" pitchFamily="18" charset="0"/>
              </a:rPr>
              <a:t>Матроскин</a:t>
            </a:r>
            <a:r>
              <a:rPr lang="ru-RU" sz="1400" b="1" dirty="0">
                <a:solidFill>
                  <a:srgbClr val="A50021"/>
                </a:solidFill>
                <a:latin typeface="Times New Roman" pitchFamily="18" charset="0"/>
                <a:cs typeface="Times New Roman" pitchFamily="18" charset="0"/>
              </a:rPr>
              <a:t> и Шарик. Они перестали общаться друг с другом и теперь живут, словно кошка с собакой. Все началось с того, что Шарик вместо того, чтобы купить себе новые валенки приобрел модные кеды, сделав </a:t>
            </a:r>
            <a:r>
              <a:rPr lang="ru-RU" sz="1400" b="1" dirty="0" err="1">
                <a:solidFill>
                  <a:srgbClr val="A50021"/>
                </a:solidFill>
                <a:latin typeface="Times New Roman" pitchFamily="18" charset="0"/>
                <a:cs typeface="Times New Roman" pitchFamily="18" charset="0"/>
              </a:rPr>
              <a:t>бреш</a:t>
            </a:r>
            <a:r>
              <a:rPr lang="ru-RU" sz="1400" b="1" dirty="0">
                <a:solidFill>
                  <a:srgbClr val="A50021"/>
                </a:solidFill>
                <a:latin typeface="Times New Roman" pitchFamily="18" charset="0"/>
                <a:cs typeface="Times New Roman" pitchFamily="18" charset="0"/>
              </a:rPr>
              <a:t> в бюджете кота </a:t>
            </a:r>
            <a:r>
              <a:rPr lang="ru-RU" sz="1400" b="1" dirty="0" err="1">
                <a:solidFill>
                  <a:srgbClr val="A50021"/>
                </a:solidFill>
                <a:latin typeface="Times New Roman" pitchFamily="18" charset="0"/>
                <a:cs typeface="Times New Roman" pitchFamily="18" charset="0"/>
              </a:rPr>
              <a:t>Матроскина</a:t>
            </a:r>
            <a:r>
              <a:rPr lang="ru-RU" sz="1400" b="1" dirty="0">
                <a:solidFill>
                  <a:srgbClr val="A50021"/>
                </a:solidFill>
                <a:latin typeface="Times New Roman" pitchFamily="18" charset="0"/>
                <a:cs typeface="Times New Roman" pitchFamily="18" charset="0"/>
              </a:rPr>
              <a:t>. Общаются они только благодаря телеграммам, которые доставляет почтальон Печкин , из одного конца дома в другой. И чем бы эта ссора окончилась неизвестно, но приближался веселый Новый год и решили дядя Федор с папой праздновать его в Простоквашино. Мам с ними не поехала, потому что ей надо было петь на «Голубом огоньке». Машина-старый «Запорожец», на котором ехали дядя Федор и папа, прочно увяз в снегу, и обитатели дама в Простоквашино вынуждены были вытягивать из сугроба машину на манер ездовых собак, котов, академиков и ездовых почтальонов- при этом Шарик и </a:t>
            </a:r>
            <a:r>
              <a:rPr lang="ru-RU" sz="1400" b="1" dirty="0" err="1">
                <a:solidFill>
                  <a:srgbClr val="A50021"/>
                </a:solidFill>
                <a:latin typeface="Times New Roman" pitchFamily="18" charset="0"/>
                <a:cs typeface="Times New Roman" pitchFamily="18" charset="0"/>
              </a:rPr>
              <a:t>Матроскин</a:t>
            </a:r>
            <a:r>
              <a:rPr lang="ru-RU" sz="1400" b="1" dirty="0">
                <a:solidFill>
                  <a:srgbClr val="A50021"/>
                </a:solidFill>
                <a:latin typeface="Times New Roman" pitchFamily="18" charset="0"/>
                <a:cs typeface="Times New Roman" pitchFamily="18" charset="0"/>
              </a:rPr>
              <a:t> помирились. Казалось бы: вот теперь можно встречать Новый год, но тут почтальон Печкин заявил, что главным «украшением стола» считает телевизор, а он у них не работает, поэтому он отправиться  встречать Новый год к себе домой. Но дядя Федор вместе с папой обещают, что телевизор они непременно починят. Действительно , телевизор починили и скоро по нему должны были показывать выступление мамы, но выяснилось что в телевизоре отсутствует звук. Все разочарованно смотрят без звука, как мама поет , но вдруг раздается пение, но не из телевизора- оказалось, что концерт заранее записали ,а мама до Простоквашино дошла на лыжах</a:t>
            </a:r>
            <a:r>
              <a:rPr lang="ru-RU" sz="1400" b="1" dirty="0" smtClean="0">
                <a:solidFill>
                  <a:srgbClr val="A50021"/>
                </a:solidFill>
                <a:latin typeface="Times New Roman" pitchFamily="18" charset="0"/>
                <a:cs typeface="Times New Roman" pitchFamily="18" charset="0"/>
              </a:rPr>
              <a:t>.</a:t>
            </a:r>
            <a:r>
              <a:rPr lang="ru-RU" sz="1400" b="1" dirty="0">
                <a:solidFill>
                  <a:srgbClr val="A50021"/>
                </a:solidFill>
                <a:latin typeface="Times New Roman" pitchFamily="18" charset="0"/>
                <a:cs typeface="Times New Roman" pitchFamily="18" charset="0"/>
              </a:rPr>
              <a:t> </a:t>
            </a:r>
          </a:p>
          <a:p>
            <a:r>
              <a:rPr lang="ru-RU" sz="1500" b="1" dirty="0" smtClean="0">
                <a:solidFill>
                  <a:srgbClr val="FF00FF"/>
                </a:solidFill>
                <a:latin typeface="Times New Roman" pitchFamily="18" charset="0"/>
                <a:cs typeface="Times New Roman" pitchFamily="18" charset="0"/>
              </a:rPr>
              <a:t>«</a:t>
            </a:r>
            <a:r>
              <a:rPr lang="ru-RU" sz="1500" b="1" dirty="0" err="1" smtClean="0">
                <a:solidFill>
                  <a:srgbClr val="FF00FF"/>
                </a:solidFill>
                <a:latin typeface="Times New Roman" pitchFamily="18" charset="0"/>
                <a:cs typeface="Times New Roman" pitchFamily="18" charset="0"/>
              </a:rPr>
              <a:t>Простоквашинада</a:t>
            </a:r>
            <a:r>
              <a:rPr lang="ru-RU" sz="1500" b="1" dirty="0" smtClean="0">
                <a:solidFill>
                  <a:srgbClr val="FF00FF"/>
                </a:solidFill>
                <a:latin typeface="Times New Roman" pitchFamily="18" charset="0"/>
                <a:cs typeface="Times New Roman" pitchFamily="18" charset="0"/>
              </a:rPr>
              <a:t> кыш</a:t>
            </a:r>
            <a:r>
              <a:rPr lang="ru-RU" sz="1500" b="1" dirty="0" smtClean="0">
                <a:solidFill>
                  <a:srgbClr val="FF00FF"/>
                </a:solidFill>
                <a:latin typeface="Times New Roman" pitchFamily="18" charset="0"/>
                <a:cs typeface="Times New Roman" pitchFamily="18" charset="0"/>
              </a:rPr>
              <a:t>»-</a:t>
            </a:r>
            <a:r>
              <a:rPr lang="ru-RU" sz="1400" b="1" dirty="0" err="1">
                <a:solidFill>
                  <a:srgbClr val="A50021"/>
                </a:solidFill>
                <a:latin typeface="Times New Roman" pitchFamily="18" charset="0"/>
                <a:cs typeface="Times New Roman" pitchFamily="18" charset="0"/>
              </a:rPr>
              <a:t>ачуланыштылар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матроскин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һәм Шарчык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туктадылар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аралашырга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дус</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бүтән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һәм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хәзер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яшиләр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бирле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мәче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кебек</a:t>
            </a:r>
            <a:r>
              <a:rPr lang="ru-RU" sz="1400" b="1" dirty="0">
                <a:solidFill>
                  <a:srgbClr val="A50021"/>
                </a:solidFill>
                <a:latin typeface="Times New Roman" pitchFamily="18" charset="0"/>
                <a:cs typeface="Times New Roman" pitchFamily="18" charset="0"/>
              </a:rPr>
              <a:t> собакой. </a:t>
            </a:r>
            <a:r>
              <a:rPr lang="ru-RU" sz="1400" b="1" dirty="0" err="1">
                <a:solidFill>
                  <a:srgbClr val="A50021"/>
                </a:solidFill>
                <a:latin typeface="Times New Roman" pitchFamily="18" charset="0"/>
                <a:cs typeface="Times New Roman" pitchFamily="18" charset="0"/>
              </a:rPr>
              <a:t>Барлыгы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башланды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шул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бирле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нәрсә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Шарчык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шул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урынында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хәтта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сатып</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алырга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үз-үзен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яңа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киез</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итек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алды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модага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кергән</a:t>
            </a:r>
            <a:r>
              <a:rPr lang="ru-RU" sz="1400" b="1" dirty="0">
                <a:solidFill>
                  <a:srgbClr val="A50021"/>
                </a:solidFill>
                <a:latin typeface="Times New Roman" pitchFamily="18" charset="0"/>
                <a:cs typeface="Times New Roman" pitchFamily="18" charset="0"/>
              </a:rPr>
              <a:t> кед, </a:t>
            </a:r>
            <a:r>
              <a:rPr lang="ru-RU" sz="1400" b="1" dirty="0" err="1">
                <a:solidFill>
                  <a:srgbClr val="A50021"/>
                </a:solidFill>
                <a:latin typeface="Times New Roman" pitchFamily="18" charset="0"/>
                <a:cs typeface="Times New Roman" pitchFamily="18" charset="0"/>
              </a:rPr>
              <a:t>эшләп</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бреш</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бюджетта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мәчене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матроскина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Аралашалар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телеграммалар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аркасында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ничәнче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тапшыра</a:t>
            </a:r>
            <a:r>
              <a:rPr lang="ru-RU" sz="1400" b="1" dirty="0">
                <a:solidFill>
                  <a:srgbClr val="A50021"/>
                </a:solidFill>
                <a:latin typeface="Times New Roman" pitchFamily="18" charset="0"/>
                <a:cs typeface="Times New Roman" pitchFamily="18" charset="0"/>
              </a:rPr>
              <a:t> хат </a:t>
            </a:r>
            <a:r>
              <a:rPr lang="ru-RU" sz="1400" b="1" dirty="0" err="1">
                <a:solidFill>
                  <a:srgbClr val="A50021"/>
                </a:solidFill>
                <a:latin typeface="Times New Roman" pitchFamily="18" charset="0"/>
                <a:cs typeface="Times New Roman" pitchFamily="18" charset="0"/>
              </a:rPr>
              <a:t>ташучы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печкин</a:t>
            </a:r>
            <a:r>
              <a:rPr lang="ru-RU" sz="1400" b="1" dirty="0">
                <a:solidFill>
                  <a:srgbClr val="A50021"/>
                </a:solidFill>
                <a:latin typeface="Times New Roman" pitchFamily="18" charset="0"/>
                <a:cs typeface="Times New Roman" pitchFamily="18" charset="0"/>
              </a:rPr>
              <a:t> , </a:t>
            </a:r>
            <a:r>
              <a:rPr lang="ru-RU" sz="1400" b="1" dirty="0" err="1">
                <a:solidFill>
                  <a:srgbClr val="A50021"/>
                </a:solidFill>
                <a:latin typeface="Times New Roman" pitchFamily="18" charset="0"/>
                <a:cs typeface="Times New Roman" pitchFamily="18" charset="0"/>
              </a:rPr>
              <a:t>бер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очтан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өйдә</a:t>
            </a:r>
            <a:r>
              <a:rPr lang="ru-RU" sz="1400" b="1" dirty="0">
                <a:solidFill>
                  <a:srgbClr val="A50021"/>
                </a:solidFill>
                <a:latin typeface="Times New Roman" pitchFamily="18" charset="0"/>
                <a:cs typeface="Times New Roman" pitchFamily="18" charset="0"/>
              </a:rPr>
              <a:t> другой. </a:t>
            </a:r>
            <a:r>
              <a:rPr lang="ru-RU" sz="1400" b="1" dirty="0" err="1">
                <a:solidFill>
                  <a:srgbClr val="A50021"/>
                </a:solidFill>
                <a:latin typeface="Times New Roman" pitchFamily="18" charset="0"/>
                <a:cs typeface="Times New Roman" pitchFamily="18" charset="0"/>
              </a:rPr>
              <a:t>Һәм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нәрсә</a:t>
            </a:r>
            <a:r>
              <a:rPr lang="ru-RU" sz="1400" b="1" dirty="0">
                <a:solidFill>
                  <a:srgbClr val="A50021"/>
                </a:solidFill>
                <a:latin typeface="Times New Roman" pitchFamily="18" charset="0"/>
                <a:cs typeface="Times New Roman" pitchFamily="18" charset="0"/>
              </a:rPr>
              <a:t> да </a:t>
            </a:r>
            <a:r>
              <a:rPr lang="ru-RU" sz="1400" b="1" dirty="0" err="1">
                <a:solidFill>
                  <a:srgbClr val="A50021"/>
                </a:solidFill>
                <a:latin typeface="Times New Roman" pitchFamily="18" charset="0"/>
                <a:cs typeface="Times New Roman" pitchFamily="18" charset="0"/>
              </a:rPr>
              <a:t>шул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талаш</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бетте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билгелесез</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ләкин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якынлашты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күңелле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Яңа</a:t>
            </a:r>
            <a:r>
              <a:rPr lang="ru-RU" sz="1400" b="1" dirty="0">
                <a:solidFill>
                  <a:srgbClr val="A50021"/>
                </a:solidFill>
                <a:latin typeface="Times New Roman" pitchFamily="18" charset="0"/>
                <a:cs typeface="Times New Roman" pitchFamily="18" charset="0"/>
              </a:rPr>
              <a:t> ел </a:t>
            </a:r>
            <a:r>
              <a:rPr lang="ru-RU" sz="1400" b="1" dirty="0" err="1">
                <a:solidFill>
                  <a:srgbClr val="A50021"/>
                </a:solidFill>
                <a:latin typeface="Times New Roman" pitchFamily="18" charset="0"/>
                <a:cs typeface="Times New Roman" pitchFamily="18" charset="0"/>
              </a:rPr>
              <a:t>һәм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карар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иттеләр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абзый</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федор</a:t>
            </a:r>
            <a:r>
              <a:rPr lang="ru-RU" sz="1400" b="1" dirty="0">
                <a:solidFill>
                  <a:srgbClr val="A50021"/>
                </a:solidFill>
                <a:latin typeface="Times New Roman" pitchFamily="18" charset="0"/>
                <a:cs typeface="Times New Roman" pitchFamily="18" charset="0"/>
              </a:rPr>
              <a:t> папой </a:t>
            </a:r>
            <a:r>
              <a:rPr lang="ru-RU" sz="1400" b="1" dirty="0" err="1">
                <a:solidFill>
                  <a:srgbClr val="A50021"/>
                </a:solidFill>
                <a:latin typeface="Times New Roman" pitchFamily="18" charset="0"/>
                <a:cs typeface="Times New Roman" pitchFamily="18" charset="0"/>
              </a:rPr>
              <a:t>бәйрәм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итәргә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аны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простоквашино</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Әниләрне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алардан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бирле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белән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китмәде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шуңа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күрә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нәрсә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аңа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үткән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җырларга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Зәңгәркүк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утчык</a:t>
            </a:r>
            <a:r>
              <a:rPr lang="ru-RU" sz="1400" b="1" dirty="0">
                <a:solidFill>
                  <a:srgbClr val="A50021"/>
                </a:solidFill>
                <a:latin typeface="Times New Roman" pitchFamily="18" charset="0"/>
                <a:cs typeface="Times New Roman" pitchFamily="18" charset="0"/>
              </a:rPr>
              <a:t>». Машина-старый «Запорожье </a:t>
            </a:r>
            <a:r>
              <a:rPr lang="ru-RU" sz="1400" b="1" dirty="0" err="1">
                <a:solidFill>
                  <a:srgbClr val="A50021"/>
                </a:solidFill>
                <a:latin typeface="Times New Roman" pitchFamily="18" charset="0"/>
                <a:cs typeface="Times New Roman" pitchFamily="18" charset="0"/>
              </a:rPr>
              <a:t>казагы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ничәнче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бардылар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абзыйда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федор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һәм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әти</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нык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батты</a:t>
            </a:r>
            <a:r>
              <a:rPr lang="ru-RU" sz="1400" b="1" dirty="0">
                <a:solidFill>
                  <a:srgbClr val="A50021"/>
                </a:solidFill>
                <a:latin typeface="Times New Roman" pitchFamily="18" charset="0"/>
                <a:cs typeface="Times New Roman" pitchFamily="18" charset="0"/>
              </a:rPr>
              <a:t> карда , </a:t>
            </a:r>
            <a:r>
              <a:rPr lang="ru-RU" sz="1400" b="1" dirty="0" err="1">
                <a:solidFill>
                  <a:srgbClr val="A50021"/>
                </a:solidFill>
                <a:latin typeface="Times New Roman" pitchFamily="18" charset="0"/>
                <a:cs typeface="Times New Roman" pitchFamily="18" charset="0"/>
              </a:rPr>
              <a:t>һәм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яшәүчеләр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ханым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простоквашино</a:t>
            </a:r>
            <a:r>
              <a:rPr lang="ru-RU" sz="1400" b="1" dirty="0">
                <a:solidFill>
                  <a:srgbClr val="A50021"/>
                </a:solidFill>
                <a:latin typeface="Times New Roman" pitchFamily="18" charset="0"/>
                <a:cs typeface="Times New Roman" pitchFamily="18" charset="0"/>
              </a:rPr>
              <a:t> вынуждены </a:t>
            </a:r>
            <a:r>
              <a:rPr lang="ru-RU" sz="1400" b="1" dirty="0" err="1">
                <a:solidFill>
                  <a:srgbClr val="A50021"/>
                </a:solidFill>
                <a:latin typeface="Times New Roman" pitchFamily="18" charset="0"/>
                <a:cs typeface="Times New Roman" pitchFamily="18" charset="0"/>
              </a:rPr>
              <a:t>булган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хәлләрдә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сузарга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көрттан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машинаны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гадәтләрдә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җигү</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этләр</a:t>
            </a:r>
            <a:r>
              <a:rPr lang="ru-RU" sz="1400" b="1" dirty="0">
                <a:solidFill>
                  <a:srgbClr val="A50021"/>
                </a:solidFill>
                <a:latin typeface="Times New Roman" pitchFamily="18" charset="0"/>
                <a:cs typeface="Times New Roman" pitchFamily="18" charset="0"/>
              </a:rPr>
              <a:t>, ката, </a:t>
            </a:r>
            <a:r>
              <a:rPr lang="ru-RU" sz="1400" b="1" dirty="0" err="1">
                <a:solidFill>
                  <a:srgbClr val="A50021"/>
                </a:solidFill>
                <a:latin typeface="Times New Roman" pitchFamily="18" charset="0"/>
                <a:cs typeface="Times New Roman" pitchFamily="18" charset="0"/>
              </a:rPr>
              <a:t>академиклар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һәм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җигү</a:t>
            </a:r>
            <a:r>
              <a:rPr lang="ru-RU" sz="1400" b="1" dirty="0">
                <a:solidFill>
                  <a:srgbClr val="A50021"/>
                </a:solidFill>
                <a:latin typeface="Times New Roman" pitchFamily="18" charset="0"/>
                <a:cs typeface="Times New Roman" pitchFamily="18" charset="0"/>
              </a:rPr>
              <a:t> хат </a:t>
            </a:r>
            <a:r>
              <a:rPr lang="ru-RU" sz="1400" b="1" dirty="0" err="1">
                <a:solidFill>
                  <a:srgbClr val="A50021"/>
                </a:solidFill>
                <a:latin typeface="Times New Roman" pitchFamily="18" charset="0"/>
                <a:cs typeface="Times New Roman" pitchFamily="18" charset="0"/>
              </a:rPr>
              <a:t>ташучынар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шул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Шарчык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янында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һәм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матроскин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килештеләр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Күренде</a:t>
            </a:r>
            <a:r>
              <a:rPr lang="ru-RU" sz="1400" b="1" dirty="0">
                <a:solidFill>
                  <a:srgbClr val="A50021"/>
                </a:solidFill>
                <a:latin typeface="Times New Roman" pitchFamily="18" charset="0"/>
                <a:cs typeface="Times New Roman" pitchFamily="18" charset="0"/>
              </a:rPr>
              <a:t> да: </a:t>
            </a:r>
            <a:r>
              <a:rPr lang="ru-RU" sz="1400" b="1" dirty="0" err="1">
                <a:solidFill>
                  <a:srgbClr val="A50021"/>
                </a:solidFill>
                <a:latin typeface="Times New Roman" pitchFamily="18" charset="0"/>
                <a:cs typeface="Times New Roman" pitchFamily="18" charset="0"/>
              </a:rPr>
              <a:t>менә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хәзер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мөмкин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очратырга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Яңа</a:t>
            </a:r>
            <a:r>
              <a:rPr lang="ru-RU" sz="1400" b="1" dirty="0">
                <a:solidFill>
                  <a:srgbClr val="A50021"/>
                </a:solidFill>
                <a:latin typeface="Times New Roman" pitchFamily="18" charset="0"/>
                <a:cs typeface="Times New Roman" pitchFamily="18" charset="0"/>
              </a:rPr>
              <a:t> ел, </a:t>
            </a:r>
            <a:r>
              <a:rPr lang="ru-RU" sz="1400" b="1" dirty="0" err="1">
                <a:solidFill>
                  <a:srgbClr val="A50021"/>
                </a:solidFill>
                <a:latin typeface="Times New Roman" pitchFamily="18" charset="0"/>
                <a:cs typeface="Times New Roman" pitchFamily="18" charset="0"/>
              </a:rPr>
              <a:t>ләкин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биредә</a:t>
            </a:r>
            <a:r>
              <a:rPr lang="ru-RU" sz="1400" b="1" dirty="0">
                <a:solidFill>
                  <a:srgbClr val="A50021"/>
                </a:solidFill>
                <a:latin typeface="Times New Roman" pitchFamily="18" charset="0"/>
                <a:cs typeface="Times New Roman" pitchFamily="18" charset="0"/>
              </a:rPr>
              <a:t> хат </a:t>
            </a:r>
            <a:r>
              <a:rPr lang="ru-RU" sz="1400" b="1" dirty="0" err="1">
                <a:solidFill>
                  <a:srgbClr val="A50021"/>
                </a:solidFill>
                <a:latin typeface="Times New Roman" pitchFamily="18" charset="0"/>
                <a:cs typeface="Times New Roman" pitchFamily="18" charset="0"/>
              </a:rPr>
              <a:t>ташучы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печкин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белдерде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нәрсә</a:t>
            </a:r>
            <a:r>
              <a:rPr lang="ru-RU" sz="1400" b="1" dirty="0">
                <a:solidFill>
                  <a:srgbClr val="A50021"/>
                </a:solidFill>
                <a:latin typeface="Times New Roman" pitchFamily="18" charset="0"/>
                <a:cs typeface="Times New Roman" pitchFamily="18" charset="0"/>
              </a:rPr>
              <a:t> баш «</a:t>
            </a:r>
            <a:r>
              <a:rPr lang="ru-RU" sz="1400" b="1" dirty="0" err="1">
                <a:solidFill>
                  <a:srgbClr val="A50021"/>
                </a:solidFill>
                <a:latin typeface="Times New Roman" pitchFamily="18" charset="0"/>
                <a:cs typeface="Times New Roman" pitchFamily="18" charset="0"/>
              </a:rPr>
              <a:t>бизәк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белән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өстәл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саный</a:t>
            </a:r>
            <a:r>
              <a:rPr lang="ru-RU" sz="1400" b="1" dirty="0">
                <a:solidFill>
                  <a:srgbClr val="A50021"/>
                </a:solidFill>
                <a:latin typeface="Times New Roman" pitchFamily="18" charset="0"/>
                <a:cs typeface="Times New Roman" pitchFamily="18" charset="0"/>
              </a:rPr>
              <a:t> телевизор, ә </a:t>
            </a:r>
            <a:r>
              <a:rPr lang="ru-RU" sz="1400" b="1" dirty="0" err="1">
                <a:solidFill>
                  <a:srgbClr val="A50021"/>
                </a:solidFill>
                <a:latin typeface="Times New Roman" pitchFamily="18" charset="0"/>
                <a:cs typeface="Times New Roman" pitchFamily="18" charset="0"/>
              </a:rPr>
              <a:t>ул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янында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эшләми</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шунлыктан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китәргә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очратырга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Яңа</a:t>
            </a:r>
            <a:r>
              <a:rPr lang="ru-RU" sz="1400" b="1" dirty="0">
                <a:solidFill>
                  <a:srgbClr val="A50021"/>
                </a:solidFill>
                <a:latin typeface="Times New Roman" pitchFamily="18" charset="0"/>
                <a:cs typeface="Times New Roman" pitchFamily="18" charset="0"/>
              </a:rPr>
              <a:t> ел </a:t>
            </a:r>
            <a:r>
              <a:rPr lang="ru-RU" sz="1400" b="1" dirty="0" err="1">
                <a:solidFill>
                  <a:srgbClr val="A50021"/>
                </a:solidFill>
                <a:latin typeface="Times New Roman" pitchFamily="18" charset="0"/>
                <a:cs typeface="Times New Roman" pitchFamily="18" charset="0"/>
              </a:rPr>
              <a:t>үз-үзенгә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өйгә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Ләкин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абзый</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федор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бергә</a:t>
            </a:r>
            <a:r>
              <a:rPr lang="ru-RU" sz="1400" b="1" dirty="0">
                <a:solidFill>
                  <a:srgbClr val="A50021"/>
                </a:solidFill>
                <a:latin typeface="Times New Roman" pitchFamily="18" charset="0"/>
                <a:cs typeface="Times New Roman" pitchFamily="18" charset="0"/>
              </a:rPr>
              <a:t> папой </a:t>
            </a:r>
            <a:r>
              <a:rPr lang="ru-RU" sz="1400" b="1" dirty="0" err="1">
                <a:solidFill>
                  <a:srgbClr val="A50021"/>
                </a:solidFill>
                <a:latin typeface="Times New Roman" pitchFamily="18" charset="0"/>
                <a:cs typeface="Times New Roman" pitchFamily="18" charset="0"/>
              </a:rPr>
              <a:t>сүз</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бирәләр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бирле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нәрсә</a:t>
            </a:r>
            <a:r>
              <a:rPr lang="ru-RU" sz="1400" b="1" dirty="0">
                <a:solidFill>
                  <a:srgbClr val="A50021"/>
                </a:solidFill>
                <a:latin typeface="Times New Roman" pitchFamily="18" charset="0"/>
                <a:cs typeface="Times New Roman" pitchFamily="18" charset="0"/>
              </a:rPr>
              <a:t> телевизор </a:t>
            </a:r>
            <a:r>
              <a:rPr lang="ru-RU" sz="1400" b="1" dirty="0" err="1">
                <a:solidFill>
                  <a:srgbClr val="A50021"/>
                </a:solidFill>
                <a:latin typeface="Times New Roman" pitchFamily="18" charset="0"/>
                <a:cs typeface="Times New Roman" pitchFamily="18" charset="0"/>
              </a:rPr>
              <a:t>алар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һичшиксез</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төзәтәләр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Чыннан</a:t>
            </a:r>
            <a:r>
              <a:rPr lang="ru-RU" sz="1400" b="1" dirty="0">
                <a:solidFill>
                  <a:srgbClr val="A50021"/>
                </a:solidFill>
                <a:latin typeface="Times New Roman" pitchFamily="18" charset="0"/>
                <a:cs typeface="Times New Roman" pitchFamily="18" charset="0"/>
              </a:rPr>
              <a:t> , телевизор </a:t>
            </a:r>
            <a:r>
              <a:rPr lang="ru-RU" sz="1400" b="1" dirty="0" err="1">
                <a:solidFill>
                  <a:srgbClr val="A50021"/>
                </a:solidFill>
                <a:latin typeface="Times New Roman" pitchFamily="18" charset="0"/>
                <a:cs typeface="Times New Roman" pitchFamily="18" charset="0"/>
              </a:rPr>
              <a:t>төзәттеләр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һәм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тиздән</a:t>
            </a:r>
            <a:r>
              <a:rPr lang="ru-RU" sz="1400" b="1" dirty="0">
                <a:solidFill>
                  <a:srgbClr val="A50021"/>
                </a:solidFill>
                <a:latin typeface="Times New Roman" pitchFamily="18" charset="0"/>
                <a:cs typeface="Times New Roman" pitchFamily="18" charset="0"/>
              </a:rPr>
              <a:t> нему </a:t>
            </a:r>
            <a:r>
              <a:rPr lang="ru-RU" sz="1400" b="1" dirty="0" err="1">
                <a:solidFill>
                  <a:srgbClr val="A50021"/>
                </a:solidFill>
                <a:latin typeface="Times New Roman" pitchFamily="18" charset="0"/>
                <a:cs typeface="Times New Roman" pitchFamily="18" charset="0"/>
              </a:rPr>
              <a:t>тиешле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булган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хәлләр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буйлап</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күрсәтәргә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чыгыш</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әниләр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ләкин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ачыкланды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нәрсә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телевизорда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булмый</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тавыш</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Барлыгы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өметсез</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карыйлар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тавышсыз</a:t>
            </a:r>
            <a:r>
              <a:rPr lang="ru-RU" sz="1400" b="1" dirty="0">
                <a:solidFill>
                  <a:srgbClr val="A50021"/>
                </a:solidFill>
                <a:latin typeface="Times New Roman" pitchFamily="18" charset="0"/>
                <a:cs typeface="Times New Roman" pitchFamily="18" charset="0"/>
              </a:rPr>
              <a:t> , </a:t>
            </a:r>
            <a:r>
              <a:rPr lang="ru-RU" sz="1400" b="1" dirty="0" err="1">
                <a:solidFill>
                  <a:srgbClr val="A50021"/>
                </a:solidFill>
                <a:latin typeface="Times New Roman" pitchFamily="18" charset="0"/>
                <a:cs typeface="Times New Roman" pitchFamily="18" charset="0"/>
              </a:rPr>
              <a:t>ничек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әни</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җырлый</a:t>
            </a:r>
            <a:r>
              <a:rPr lang="ru-RU" sz="1400" b="1" dirty="0">
                <a:solidFill>
                  <a:srgbClr val="A50021"/>
                </a:solidFill>
                <a:latin typeface="Times New Roman" pitchFamily="18" charset="0"/>
                <a:cs typeface="Times New Roman" pitchFamily="18" charset="0"/>
              </a:rPr>
              <a:t> , </a:t>
            </a:r>
            <a:r>
              <a:rPr lang="ru-RU" sz="1400" b="1" dirty="0" err="1">
                <a:solidFill>
                  <a:srgbClr val="A50021"/>
                </a:solidFill>
                <a:latin typeface="Times New Roman" pitchFamily="18" charset="0"/>
                <a:cs typeface="Times New Roman" pitchFamily="18" charset="0"/>
              </a:rPr>
              <a:t>ләкин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кинәт</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яңгырый</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җырлау</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ләкин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телевизордан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түгел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булып</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чыкты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нәрсә</a:t>
            </a:r>
            <a:r>
              <a:rPr lang="ru-RU" sz="1400" b="1" dirty="0">
                <a:solidFill>
                  <a:srgbClr val="A50021"/>
                </a:solidFill>
                <a:latin typeface="Times New Roman" pitchFamily="18" charset="0"/>
                <a:cs typeface="Times New Roman" pitchFamily="18" charset="0"/>
              </a:rPr>
              <a:t> концерт </a:t>
            </a:r>
            <a:r>
              <a:rPr lang="ru-RU" sz="1400" b="1" dirty="0" err="1">
                <a:solidFill>
                  <a:srgbClr val="A50021"/>
                </a:solidFill>
                <a:latin typeface="Times New Roman" pitchFamily="18" charset="0"/>
                <a:cs typeface="Times New Roman" pitchFamily="18" charset="0"/>
              </a:rPr>
              <a:t>алдан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язтылар</a:t>
            </a:r>
            <a:r>
              <a:rPr lang="ru-RU" sz="1400" b="1" dirty="0">
                <a:solidFill>
                  <a:srgbClr val="A50021"/>
                </a:solidFill>
                <a:latin typeface="Times New Roman" pitchFamily="18" charset="0"/>
                <a:cs typeface="Times New Roman" pitchFamily="18" charset="0"/>
              </a:rPr>
              <a:t> ,ә </a:t>
            </a:r>
            <a:r>
              <a:rPr lang="ru-RU" sz="1400" b="1" dirty="0" err="1">
                <a:solidFill>
                  <a:srgbClr val="A50021"/>
                </a:solidFill>
                <a:latin typeface="Times New Roman" pitchFamily="18" charset="0"/>
                <a:cs typeface="Times New Roman" pitchFamily="18" charset="0"/>
              </a:rPr>
              <a:t>әни</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простоквашино</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булган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кайтып</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җитте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чаңгынарга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кадәр</a:t>
            </a:r>
            <a:r>
              <a:rPr lang="ru-RU" sz="1400" b="1" dirty="0">
                <a:solidFill>
                  <a:srgbClr val="A50021"/>
                </a:solidFill>
                <a:latin typeface="Times New Roman" pitchFamily="18" charset="0"/>
                <a:cs typeface="Times New Roman" pitchFamily="18" charset="0"/>
              </a:rPr>
              <a:t>.</a:t>
            </a:r>
          </a:p>
          <a:p>
            <a:r>
              <a:rPr lang="ru-RU" sz="1400" b="1" dirty="0">
                <a:solidFill>
                  <a:srgbClr val="A50021"/>
                </a:solidFill>
                <a:latin typeface="Times New Roman" pitchFamily="18" charset="0"/>
                <a:cs typeface="Times New Roman" pitchFamily="18" charset="0"/>
              </a:rPr>
              <a:t> </a:t>
            </a:r>
          </a:p>
        </p:txBody>
      </p:sp>
    </p:spTree>
    <p:extLst>
      <p:ext uri="{BB962C8B-B14F-4D97-AF65-F5344CB8AC3E}">
        <p14:creationId xmlns:p14="http://schemas.microsoft.com/office/powerpoint/2010/main" xmlns="" val="1666461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C:\Users\дом\Desktop\0b1c71d29b526e8d56e790db5b454d5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9143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1799692" y="50721"/>
            <a:ext cx="5544616" cy="707886"/>
          </a:xfrm>
          <a:prstGeom prst="rect">
            <a:avLst/>
          </a:prstGeom>
        </p:spPr>
        <p:txBody>
          <a:bodyPr wrap="square">
            <a:spAutoFit/>
          </a:bodyPr>
          <a:lstStyle/>
          <a:p>
            <a:pPr algn="ctr"/>
            <a:r>
              <a:rPr lang="ru-RU" sz="4000" b="1" dirty="0">
                <a:ln>
                  <a:solidFill>
                    <a:srgbClr val="FFFF00"/>
                  </a:solidFill>
                </a:ln>
                <a:solidFill>
                  <a:srgbClr val="0033CC"/>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«Малыш и </a:t>
            </a:r>
            <a:r>
              <a:rPr lang="ru-RU" sz="4000" b="1" dirty="0" err="1">
                <a:ln>
                  <a:solidFill>
                    <a:srgbClr val="FFFF00"/>
                  </a:solidFill>
                </a:ln>
                <a:solidFill>
                  <a:srgbClr val="0033CC"/>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Карлсон</a:t>
            </a:r>
            <a:r>
              <a:rPr lang="ru-RU" sz="4000" b="1" dirty="0">
                <a:ln>
                  <a:solidFill>
                    <a:srgbClr val="FFFF00"/>
                  </a:solidFill>
                </a:ln>
                <a:solidFill>
                  <a:srgbClr val="0033CC"/>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p>
        </p:txBody>
      </p:sp>
      <p:sp>
        <p:nvSpPr>
          <p:cNvPr id="3" name="Прямоугольник 2"/>
          <p:cNvSpPr/>
          <p:nvPr/>
        </p:nvSpPr>
        <p:spPr>
          <a:xfrm>
            <a:off x="1331640" y="6021288"/>
            <a:ext cx="6624736" cy="707886"/>
          </a:xfrm>
          <a:prstGeom prst="rect">
            <a:avLst/>
          </a:prstGeom>
        </p:spPr>
        <p:txBody>
          <a:bodyPr wrap="square">
            <a:spAutoFit/>
          </a:bodyPr>
          <a:lstStyle/>
          <a:p>
            <a:pPr algn="ctr"/>
            <a:r>
              <a:rPr lang="ru-RU" sz="4000" b="1" dirty="0" err="1" smtClean="0">
                <a:ln>
                  <a:solidFill>
                    <a:srgbClr val="FF00FF"/>
                  </a:solidFill>
                </a:ln>
                <a:solidFill>
                  <a:srgbClr val="FF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r>
              <a:rPr lang="ru-RU" sz="4000" b="1" dirty="0" err="1" smtClean="0">
                <a:ln>
                  <a:solidFill>
                    <a:srgbClr val="FF00FF"/>
                  </a:solidFill>
                </a:ln>
                <a:solidFill>
                  <a:srgbClr val="FF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Бәләкәч</a:t>
            </a:r>
            <a:r>
              <a:rPr lang="ru-RU" sz="4000" b="1" dirty="0" err="1" smtClean="0">
                <a:ln>
                  <a:solidFill>
                    <a:srgbClr val="FF00FF"/>
                  </a:solidFill>
                </a:ln>
                <a:solidFill>
                  <a:srgbClr val="FF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000" b="1" dirty="0" err="1">
                <a:ln>
                  <a:solidFill>
                    <a:srgbClr val="FF00FF"/>
                  </a:solidFill>
                </a:ln>
                <a:solidFill>
                  <a:srgbClr val="FF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һәм  карлсон</a:t>
            </a:r>
            <a:r>
              <a:rPr lang="ru-RU" sz="4000" b="1" dirty="0">
                <a:ln>
                  <a:solidFill>
                    <a:srgbClr val="FF00FF"/>
                  </a:solidFill>
                </a:ln>
                <a:solidFill>
                  <a:srgbClr val="FF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p>
        </p:txBody>
      </p:sp>
    </p:spTree>
    <p:extLst>
      <p:ext uri="{BB962C8B-B14F-4D97-AF65-F5344CB8AC3E}">
        <p14:creationId xmlns:p14="http://schemas.microsoft.com/office/powerpoint/2010/main" xmlns="" val="2184880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740307"/>
          </a:xfrm>
          <a:prstGeom prst="rect">
            <a:avLst/>
          </a:prstGeom>
        </p:spPr>
        <p:txBody>
          <a:bodyPr wrap="square">
            <a:spAutoFit/>
          </a:bodyPr>
          <a:lstStyle/>
          <a:p>
            <a:pPr algn="ctr"/>
            <a:r>
              <a:rPr lang="ru-RU" sz="2400" b="1" dirty="0">
                <a:solidFill>
                  <a:srgbClr val="FF00FF"/>
                </a:solidFill>
                <a:latin typeface="Times New Roman" pitchFamily="18" charset="0"/>
                <a:cs typeface="Times New Roman" pitchFamily="18" charset="0"/>
              </a:rPr>
              <a:t>«Малыш и </a:t>
            </a:r>
            <a:r>
              <a:rPr lang="ru-RU" sz="2400" b="1" dirty="0" err="1" smtClean="0">
                <a:solidFill>
                  <a:srgbClr val="FF00FF"/>
                </a:solidFill>
                <a:latin typeface="Times New Roman" pitchFamily="18" charset="0"/>
                <a:cs typeface="Times New Roman" pitchFamily="18" charset="0"/>
              </a:rPr>
              <a:t>Карлсон</a:t>
            </a:r>
            <a:r>
              <a:rPr lang="ru-RU" sz="2400" b="1" dirty="0" smtClean="0">
                <a:solidFill>
                  <a:srgbClr val="FF00FF"/>
                </a:solidFill>
                <a:latin typeface="Times New Roman" pitchFamily="18" charset="0"/>
                <a:cs typeface="Times New Roman" pitchFamily="18" charset="0"/>
              </a:rPr>
              <a:t>»</a:t>
            </a:r>
          </a:p>
          <a:p>
            <a:r>
              <a:rPr lang="ru-RU" sz="2000" b="1" dirty="0" smtClean="0">
                <a:solidFill>
                  <a:srgbClr val="A50021"/>
                </a:solidFill>
                <a:latin typeface="Times New Roman" pitchFamily="18" charset="0"/>
                <a:cs typeface="Times New Roman" pitchFamily="18" charset="0"/>
              </a:rPr>
              <a:t>Сюжет </a:t>
            </a:r>
            <a:r>
              <a:rPr lang="ru-RU" sz="2000" b="1" dirty="0">
                <a:solidFill>
                  <a:srgbClr val="A50021"/>
                </a:solidFill>
                <a:latin typeface="Times New Roman" pitchFamily="18" charset="0"/>
                <a:cs typeface="Times New Roman" pitchFamily="18" charset="0"/>
              </a:rPr>
              <a:t>мультфильма Малыш и </a:t>
            </a:r>
            <a:r>
              <a:rPr lang="ru-RU" sz="2000" b="1" dirty="0" err="1">
                <a:solidFill>
                  <a:srgbClr val="A50021"/>
                </a:solidFill>
                <a:latin typeface="Times New Roman" pitchFamily="18" charset="0"/>
                <a:cs typeface="Times New Roman" pitchFamily="18" charset="0"/>
              </a:rPr>
              <a:t>Карлсон</a:t>
            </a:r>
            <a:r>
              <a:rPr lang="ru-RU" sz="2000" b="1" dirty="0">
                <a:solidFill>
                  <a:srgbClr val="A50021"/>
                </a:solidFill>
                <a:latin typeface="Times New Roman" pitchFamily="18" charset="0"/>
                <a:cs typeface="Times New Roman" pitchFamily="18" charset="0"/>
              </a:rPr>
              <a:t> — это история семилетнего мальчика, который больше всего на свете хочет собаку, но родители не хотят покупать ему щенка. И тут в его жизни появляется неповторимый и обаятельный «мужчина в рассвете сил» с пропеллером на спине — </a:t>
            </a:r>
            <a:r>
              <a:rPr lang="ru-RU" sz="2000" b="1" dirty="0" err="1">
                <a:solidFill>
                  <a:srgbClr val="A50021"/>
                </a:solidFill>
                <a:latin typeface="Times New Roman" pitchFamily="18" charset="0"/>
                <a:cs typeface="Times New Roman" pitchFamily="18" charset="0"/>
              </a:rPr>
              <a:t>Карлсон</a:t>
            </a:r>
            <a:r>
              <a:rPr lang="ru-RU" sz="2000" b="1" dirty="0">
                <a:solidFill>
                  <a:srgbClr val="A50021"/>
                </a:solidFill>
                <a:latin typeface="Times New Roman" pitchFamily="18" charset="0"/>
                <a:cs typeface="Times New Roman" pitchFamily="18" charset="0"/>
              </a:rPr>
              <a:t>. Он веселый, никогда не унывающий и просто бесподобный, не полюбить его невозможно. Он творит невероятные вещи, его любимое занятие пошалить, но все ему сходит с рук. Он моментально становится самым лучшим другом малышу…</a:t>
            </a:r>
          </a:p>
          <a:p>
            <a:r>
              <a:rPr lang="ru-RU" sz="2000" b="1" dirty="0">
                <a:solidFill>
                  <a:srgbClr val="A50021"/>
                </a:solidFill>
                <a:latin typeface="Times New Roman" pitchFamily="18" charset="0"/>
                <a:cs typeface="Times New Roman" pitchFamily="18" charset="0"/>
              </a:rPr>
              <a:t> </a:t>
            </a:r>
          </a:p>
          <a:p>
            <a:pPr algn="ctr"/>
            <a:r>
              <a:rPr lang="ru-RU" sz="2400" b="1" dirty="0" err="1" smtClean="0">
                <a:solidFill>
                  <a:srgbClr val="FF00FF"/>
                </a:solidFill>
                <a:latin typeface="Times New Roman" pitchFamily="18" charset="0"/>
                <a:cs typeface="Times New Roman" pitchFamily="18" charset="0"/>
              </a:rPr>
              <a:t>«</a:t>
            </a:r>
            <a:r>
              <a:rPr lang="ru-RU" sz="2400" b="1" dirty="0" err="1" smtClean="0">
                <a:solidFill>
                  <a:srgbClr val="FF00FF"/>
                </a:solidFill>
                <a:latin typeface="Times New Roman" pitchFamily="18" charset="0"/>
                <a:cs typeface="Times New Roman" pitchFamily="18" charset="0"/>
              </a:rPr>
              <a:t>Бәләкәч</a:t>
            </a:r>
            <a:r>
              <a:rPr lang="ru-RU" sz="2400" b="1" dirty="0" err="1" smtClean="0">
                <a:solidFill>
                  <a:srgbClr val="FF00FF"/>
                </a:solidFill>
                <a:latin typeface="Times New Roman" pitchFamily="18" charset="0"/>
                <a:cs typeface="Times New Roman" pitchFamily="18" charset="0"/>
              </a:rPr>
              <a:t>  </a:t>
            </a:r>
            <a:r>
              <a:rPr lang="ru-RU" sz="2400" b="1" dirty="0" err="1">
                <a:solidFill>
                  <a:srgbClr val="FF00FF"/>
                </a:solidFill>
                <a:latin typeface="Times New Roman" pitchFamily="18" charset="0"/>
                <a:cs typeface="Times New Roman" pitchFamily="18" charset="0"/>
              </a:rPr>
              <a:t>һәм  карлсон</a:t>
            </a:r>
            <a:r>
              <a:rPr lang="ru-RU" sz="2400" b="1" dirty="0" smtClean="0">
                <a:solidFill>
                  <a:srgbClr val="FF00FF"/>
                </a:solidFill>
                <a:latin typeface="Times New Roman" pitchFamily="18" charset="0"/>
                <a:cs typeface="Times New Roman" pitchFamily="18" charset="0"/>
              </a:rPr>
              <a:t>»</a:t>
            </a:r>
          </a:p>
          <a:p>
            <a:r>
              <a:rPr lang="ru-RU" sz="2400" b="1" dirty="0" smtClean="0">
                <a:solidFill>
                  <a:srgbClr val="FF00FF"/>
                </a:solidFill>
                <a:latin typeface="Times New Roman" pitchFamily="18" charset="0"/>
                <a:cs typeface="Times New Roman" pitchFamily="18" charset="0"/>
              </a:rPr>
              <a:t> </a:t>
            </a:r>
            <a:r>
              <a:rPr lang="ru-RU" sz="2000" b="1" dirty="0">
                <a:solidFill>
                  <a:srgbClr val="A50021"/>
                </a:solidFill>
                <a:latin typeface="Times New Roman" pitchFamily="18" charset="0"/>
                <a:cs typeface="Times New Roman" pitchFamily="18" charset="0"/>
              </a:rPr>
              <a:t>Сюжет мультфильма </a:t>
            </a:r>
            <a:r>
              <a:rPr lang="ru-RU" sz="2000" b="1" dirty="0" err="1">
                <a:solidFill>
                  <a:srgbClr val="A50021"/>
                </a:solidFill>
                <a:latin typeface="Times New Roman" pitchFamily="18" charset="0"/>
                <a:cs typeface="Times New Roman" pitchFamily="18" charset="0"/>
              </a:rPr>
              <a:t>Сабый</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һәм</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карлсон</a:t>
            </a:r>
            <a:r>
              <a:rPr lang="ru-RU" sz="2000" b="1" dirty="0">
                <a:solidFill>
                  <a:srgbClr val="A50021"/>
                </a:solidFill>
                <a:latin typeface="Times New Roman" pitchFamily="18" charset="0"/>
                <a:cs typeface="Times New Roman" pitchFamily="18" charset="0"/>
              </a:rPr>
              <a:t> - </a:t>
            </a:r>
            <a:r>
              <a:rPr lang="ru-RU" sz="2000" b="1" dirty="0" err="1">
                <a:solidFill>
                  <a:srgbClr val="A50021"/>
                </a:solidFill>
                <a:latin typeface="Times New Roman" pitchFamily="18" charset="0"/>
                <a:cs typeface="Times New Roman" pitchFamily="18" charset="0"/>
              </a:rPr>
              <a:t>бу</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тарих</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җиде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еллык</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малайны</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ничәнче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бөтенесе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дөньядан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зуррак</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тели</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этне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ләкин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аталар</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ата-аналар</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теләмиләр</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сатып</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алырга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аңа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көчекне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Һәм</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биредә</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аны</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тереклекләрдә</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килеп</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чыга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бертөрле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һәм</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сөйкемле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ир</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кеше</a:t>
            </a:r>
            <a:r>
              <a:rPr lang="ru-RU" sz="2000" b="1" dirty="0">
                <a:solidFill>
                  <a:srgbClr val="A50021"/>
                </a:solidFill>
                <a:latin typeface="Times New Roman" pitchFamily="18" charset="0"/>
                <a:cs typeface="Times New Roman" pitchFamily="18" charset="0"/>
              </a:rPr>
              <a:t> рассвете </a:t>
            </a:r>
            <a:r>
              <a:rPr lang="ru-RU" sz="2000" b="1" dirty="0" err="1">
                <a:solidFill>
                  <a:srgbClr val="A50021"/>
                </a:solidFill>
                <a:latin typeface="Times New Roman" pitchFamily="18" charset="0"/>
                <a:cs typeface="Times New Roman" pitchFamily="18" charset="0"/>
              </a:rPr>
              <a:t>көчләрдә</a:t>
            </a:r>
            <a:r>
              <a:rPr lang="ru-RU" sz="2000" b="1" dirty="0">
                <a:solidFill>
                  <a:srgbClr val="A50021"/>
                </a:solidFill>
                <a:latin typeface="Times New Roman" pitchFamily="18" charset="0"/>
                <a:cs typeface="Times New Roman" pitchFamily="18" charset="0"/>
              </a:rPr>
              <a:t> » </a:t>
            </a:r>
            <a:r>
              <a:rPr lang="ru-RU" sz="2000" b="1" dirty="0" err="1">
                <a:solidFill>
                  <a:srgbClr val="A50021"/>
                </a:solidFill>
                <a:latin typeface="Times New Roman" pitchFamily="18" charset="0"/>
                <a:cs typeface="Times New Roman" pitchFamily="18" charset="0"/>
              </a:rPr>
              <a:t>пропеллердан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бирле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белән</a:t>
            </a:r>
            <a:r>
              <a:rPr lang="ru-RU" sz="2000" b="1" dirty="0">
                <a:solidFill>
                  <a:srgbClr val="A50021"/>
                </a:solidFill>
                <a:latin typeface="Times New Roman" pitchFamily="18" charset="0"/>
                <a:cs typeface="Times New Roman" pitchFamily="18" charset="0"/>
              </a:rPr>
              <a:t> аркада  - </a:t>
            </a:r>
            <a:r>
              <a:rPr lang="ru-RU" sz="2000" b="1" dirty="0" err="1">
                <a:solidFill>
                  <a:srgbClr val="A50021"/>
                </a:solidFill>
                <a:latin typeface="Times New Roman" pitchFamily="18" charset="0"/>
                <a:cs typeface="Times New Roman" pitchFamily="18" charset="0"/>
              </a:rPr>
              <a:t>карлсон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Ул</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күңелле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беркайчан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моңаючы</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түгел</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һәм</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чагыштыргысыз</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гына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яратмаска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аны</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мөмкин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булмаган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Ул</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иҗат</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итә</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изә</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ышанмаслык</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хәбәр</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бирүче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аны</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яраткан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шөгыль</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шаярып</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алырга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ләкин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барлыгы</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аңа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төшә</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барып</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кайта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куллардан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бирле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Ул</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кинәт</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була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иң</a:t>
            </a:r>
            <a:r>
              <a:rPr lang="ru-RU" sz="2000" b="1" dirty="0">
                <a:solidFill>
                  <a:srgbClr val="A50021"/>
                </a:solidFill>
                <a:latin typeface="Times New Roman" pitchFamily="18" charset="0"/>
                <a:cs typeface="Times New Roman" pitchFamily="18" charset="0"/>
              </a:rPr>
              <a:t> лучшим </a:t>
            </a:r>
            <a:r>
              <a:rPr lang="ru-RU" sz="2000" b="1" dirty="0" err="1">
                <a:solidFill>
                  <a:srgbClr val="A50021"/>
                </a:solidFill>
                <a:latin typeface="Times New Roman" pitchFamily="18" charset="0"/>
                <a:cs typeface="Times New Roman" pitchFamily="18" charset="0"/>
              </a:rPr>
              <a:t>бүтән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сабыйга</a:t>
            </a:r>
            <a:r>
              <a:rPr lang="ru-RU" sz="2000" b="1" dirty="0">
                <a:solidFill>
                  <a:srgbClr val="A50021"/>
                </a:solidFill>
                <a:latin typeface="Times New Roman" pitchFamily="18" charset="0"/>
                <a:cs typeface="Times New Roman" pitchFamily="18" charset="0"/>
              </a:rPr>
              <a:t>…</a:t>
            </a:r>
          </a:p>
          <a:p>
            <a:r>
              <a:rPr lang="ru-RU" sz="2000" b="1" dirty="0">
                <a:solidFill>
                  <a:srgbClr val="A50021"/>
                </a:solidFill>
                <a:latin typeface="Times New Roman" pitchFamily="18" charset="0"/>
                <a:cs typeface="Times New Roman" pitchFamily="18" charset="0"/>
              </a:rPr>
              <a:t> </a:t>
            </a:r>
          </a:p>
        </p:txBody>
      </p:sp>
    </p:spTree>
    <p:extLst>
      <p:ext uri="{BB962C8B-B14F-4D97-AF65-F5344CB8AC3E}">
        <p14:creationId xmlns:p14="http://schemas.microsoft.com/office/powerpoint/2010/main" xmlns="" val="2878943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дом\Desktop\f03_castorland_karlyson_chaepitie_41447.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65" y="1"/>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827584" y="188640"/>
            <a:ext cx="6840760" cy="769441"/>
          </a:xfrm>
          <a:prstGeom prst="rect">
            <a:avLst/>
          </a:prstGeom>
        </p:spPr>
        <p:txBody>
          <a:bodyPr wrap="square">
            <a:spAutoFit/>
          </a:bodyPr>
          <a:lstStyle/>
          <a:p>
            <a:pPr algn="ctr"/>
            <a:r>
              <a:rPr lang="ru-RU" sz="4400" b="1" dirty="0">
                <a:ln>
                  <a:solidFill>
                    <a:srgbClr val="FF0000"/>
                  </a:solidFill>
                </a:ln>
                <a:solidFill>
                  <a:srgbClr val="FF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r>
              <a:rPr lang="ru-RU" sz="4400" b="1" dirty="0" err="1">
                <a:ln>
                  <a:solidFill>
                    <a:srgbClr val="FF0000"/>
                  </a:solidFill>
                </a:ln>
                <a:solidFill>
                  <a:srgbClr val="FF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Карлсон</a:t>
            </a:r>
            <a:r>
              <a:rPr lang="ru-RU" sz="4400" b="1" dirty="0">
                <a:ln>
                  <a:solidFill>
                    <a:srgbClr val="FF0000"/>
                  </a:solidFill>
                </a:ln>
                <a:solidFill>
                  <a:srgbClr val="FFFF99"/>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вернулся»</a:t>
            </a:r>
          </a:p>
        </p:txBody>
      </p:sp>
      <p:sp>
        <p:nvSpPr>
          <p:cNvPr id="3" name="Прямоугольник 2"/>
          <p:cNvSpPr/>
          <p:nvPr/>
        </p:nvSpPr>
        <p:spPr>
          <a:xfrm>
            <a:off x="827584" y="6088559"/>
            <a:ext cx="7344816" cy="769441"/>
          </a:xfrm>
          <a:prstGeom prst="rect">
            <a:avLst/>
          </a:prstGeom>
        </p:spPr>
        <p:txBody>
          <a:bodyPr wrap="square">
            <a:spAutoFit/>
          </a:bodyPr>
          <a:lstStyle/>
          <a:p>
            <a:pPr algn="ctr"/>
            <a:r>
              <a:rPr lang="ru-RU" sz="4400" b="1" dirty="0">
                <a:ln>
                  <a:solidFill>
                    <a:srgbClr val="FFFF00"/>
                  </a:solidFill>
                </a:ln>
                <a:solidFill>
                  <a:srgbClr val="000066"/>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r>
              <a:rPr lang="ru-RU" sz="4400" b="1" dirty="0" err="1">
                <a:ln>
                  <a:solidFill>
                    <a:srgbClr val="FFFF00"/>
                  </a:solidFill>
                </a:ln>
                <a:solidFill>
                  <a:srgbClr val="000066"/>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Карлсон</a:t>
            </a:r>
            <a:r>
              <a:rPr lang="ru-RU" sz="4400" b="1" dirty="0">
                <a:ln>
                  <a:solidFill>
                    <a:srgbClr val="FFFF00"/>
                  </a:solidFill>
                </a:ln>
                <a:solidFill>
                  <a:srgbClr val="000066"/>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 </a:t>
            </a:r>
            <a:r>
              <a:rPr lang="ru-RU" sz="4400" b="1" dirty="0" err="1" smtClean="0">
                <a:ln>
                  <a:solidFill>
                    <a:srgbClr val="FFFF00"/>
                  </a:solidFill>
                </a:ln>
                <a:solidFill>
                  <a:srgbClr val="000066"/>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әйләнеп </a:t>
            </a:r>
            <a:r>
              <a:rPr lang="ru-RU" sz="4400" b="1" dirty="0" err="1">
                <a:ln>
                  <a:solidFill>
                    <a:srgbClr val="FFFF00"/>
                  </a:solidFill>
                </a:ln>
                <a:solidFill>
                  <a:srgbClr val="000066"/>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кайтты</a:t>
            </a:r>
            <a:r>
              <a:rPr lang="ru-RU" sz="4400" b="1" dirty="0">
                <a:ln>
                  <a:solidFill>
                    <a:srgbClr val="FFFF00"/>
                  </a:solidFill>
                </a:ln>
                <a:solidFill>
                  <a:srgbClr val="000066"/>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a:t>
            </a:r>
          </a:p>
        </p:txBody>
      </p:sp>
    </p:spTree>
    <p:extLst>
      <p:ext uri="{BB962C8B-B14F-4D97-AF65-F5344CB8AC3E}">
        <p14:creationId xmlns:p14="http://schemas.microsoft.com/office/powerpoint/2010/main" xmlns="" val="4054839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36" y="-9236"/>
            <a:ext cx="9134764" cy="6370975"/>
          </a:xfrm>
          <a:prstGeom prst="rect">
            <a:avLst/>
          </a:prstGeom>
        </p:spPr>
        <p:txBody>
          <a:bodyPr wrap="square">
            <a:spAutoFit/>
          </a:bodyPr>
          <a:lstStyle/>
          <a:p>
            <a:pPr algn="ctr"/>
            <a:r>
              <a:rPr lang="ru-RU" sz="2400" b="1" dirty="0">
                <a:solidFill>
                  <a:srgbClr val="FF00FF"/>
                </a:solidFill>
                <a:latin typeface="Times New Roman" pitchFamily="18" charset="0"/>
                <a:cs typeface="Times New Roman" pitchFamily="18" charset="0"/>
              </a:rPr>
              <a:t>«</a:t>
            </a:r>
            <a:r>
              <a:rPr lang="ru-RU" sz="2400" b="1" dirty="0" err="1">
                <a:solidFill>
                  <a:srgbClr val="FF00FF"/>
                </a:solidFill>
                <a:latin typeface="Times New Roman" pitchFamily="18" charset="0"/>
                <a:cs typeface="Times New Roman" pitchFamily="18" charset="0"/>
              </a:rPr>
              <a:t>Карлсон</a:t>
            </a:r>
            <a:r>
              <a:rPr lang="ru-RU" sz="2400" b="1" dirty="0">
                <a:solidFill>
                  <a:srgbClr val="FF00FF"/>
                </a:solidFill>
                <a:latin typeface="Times New Roman" pitchFamily="18" charset="0"/>
                <a:cs typeface="Times New Roman" pitchFamily="18" charset="0"/>
              </a:rPr>
              <a:t>  </a:t>
            </a:r>
            <a:r>
              <a:rPr lang="ru-RU" sz="2400" b="1" dirty="0" smtClean="0">
                <a:solidFill>
                  <a:srgbClr val="FF00FF"/>
                </a:solidFill>
                <a:latin typeface="Times New Roman" pitchFamily="18" charset="0"/>
                <a:cs typeface="Times New Roman" pitchFamily="18" charset="0"/>
              </a:rPr>
              <a:t>вернулся»</a:t>
            </a:r>
          </a:p>
          <a:p>
            <a:r>
              <a:rPr lang="ru-RU" sz="2000" b="1" dirty="0" smtClean="0">
                <a:solidFill>
                  <a:srgbClr val="A50021"/>
                </a:solidFill>
                <a:latin typeface="Times New Roman" pitchFamily="18" charset="0"/>
                <a:cs typeface="Times New Roman" pitchFamily="18" charset="0"/>
              </a:rPr>
              <a:t>После </a:t>
            </a:r>
            <a:r>
              <a:rPr lang="ru-RU" sz="2000" b="1" dirty="0">
                <a:solidFill>
                  <a:srgbClr val="A50021"/>
                </a:solidFill>
                <a:latin typeface="Times New Roman" pitchFamily="18" charset="0"/>
                <a:cs typeface="Times New Roman" pitchFamily="18" charset="0"/>
              </a:rPr>
              <a:t>продолжительного отдыха у бабушке в деревне, </a:t>
            </a:r>
            <a:r>
              <a:rPr lang="ru-RU" sz="2000" b="1" dirty="0" err="1">
                <a:solidFill>
                  <a:srgbClr val="A50021"/>
                </a:solidFill>
                <a:latin typeface="Times New Roman" pitchFamily="18" charset="0"/>
                <a:cs typeface="Times New Roman" pitchFamily="18" charset="0"/>
              </a:rPr>
              <a:t>Карлсон</a:t>
            </a:r>
            <a:r>
              <a:rPr lang="ru-RU" sz="2000" b="1" dirty="0">
                <a:solidFill>
                  <a:srgbClr val="A50021"/>
                </a:solidFill>
                <a:latin typeface="Times New Roman" pitchFamily="18" charset="0"/>
                <a:cs typeface="Times New Roman" pitchFamily="18" charset="0"/>
              </a:rPr>
              <a:t> возвращается в родной город, и самым первым делом летит к лучшему другу Малышу. Тот был очень счастлив увидев товарища. После дальней дороги </a:t>
            </a:r>
            <a:r>
              <a:rPr lang="ru-RU" sz="2000" b="1" dirty="0" err="1">
                <a:solidFill>
                  <a:srgbClr val="A50021"/>
                </a:solidFill>
                <a:latin typeface="Times New Roman" pitchFamily="18" charset="0"/>
                <a:cs typeface="Times New Roman" pitchFamily="18" charset="0"/>
              </a:rPr>
              <a:t>Карлсон</a:t>
            </a:r>
            <a:r>
              <a:rPr lang="ru-RU" sz="2000" b="1" dirty="0">
                <a:solidFill>
                  <a:srgbClr val="A50021"/>
                </a:solidFill>
                <a:latin typeface="Times New Roman" pitchFamily="18" charset="0"/>
                <a:cs typeface="Times New Roman" pitchFamily="18" charset="0"/>
              </a:rPr>
              <a:t> захотел поздороваться со своим любимым тортом со сливками, но Малыш был закрыт в комнате новой домохозяйкой, которую приняли на работу родители </a:t>
            </a:r>
            <a:r>
              <a:rPr lang="ru-RU" sz="2000" b="1" dirty="0" err="1">
                <a:solidFill>
                  <a:srgbClr val="A50021"/>
                </a:solidFill>
                <a:latin typeface="Times New Roman" pitchFamily="18" charset="0"/>
                <a:cs typeface="Times New Roman" pitchFamily="18" charset="0"/>
              </a:rPr>
              <a:t>мальчика,для</a:t>
            </a:r>
            <a:r>
              <a:rPr lang="ru-RU" sz="2000" b="1" dirty="0">
                <a:solidFill>
                  <a:srgbClr val="A50021"/>
                </a:solidFill>
                <a:latin typeface="Times New Roman" pitchFamily="18" charset="0"/>
                <a:cs typeface="Times New Roman" pitchFamily="18" charset="0"/>
              </a:rPr>
              <a:t> воспитания. И тут </a:t>
            </a:r>
            <a:r>
              <a:rPr lang="ru-RU" sz="2000" b="1" dirty="0" err="1">
                <a:solidFill>
                  <a:srgbClr val="A50021"/>
                </a:solidFill>
                <a:latin typeface="Times New Roman" pitchFamily="18" charset="0"/>
                <a:cs typeface="Times New Roman" pitchFamily="18" charset="0"/>
              </a:rPr>
              <a:t>Карлсон</a:t>
            </a:r>
            <a:r>
              <a:rPr lang="ru-RU" sz="2000" b="1" dirty="0">
                <a:solidFill>
                  <a:srgbClr val="A50021"/>
                </a:solidFill>
                <a:latin typeface="Times New Roman" pitchFamily="18" charset="0"/>
                <a:cs typeface="Times New Roman" pitchFamily="18" charset="0"/>
              </a:rPr>
              <a:t> решил с помощью своего </a:t>
            </a:r>
            <a:r>
              <a:rPr lang="ru-RU" sz="2000" b="1" dirty="0" err="1">
                <a:solidFill>
                  <a:srgbClr val="A50021"/>
                </a:solidFill>
                <a:latin typeface="Times New Roman" pitchFamily="18" charset="0"/>
                <a:cs typeface="Times New Roman" pitchFamily="18" charset="0"/>
              </a:rPr>
              <a:t>обояния</a:t>
            </a:r>
            <a:r>
              <a:rPr lang="ru-RU" sz="2000" b="1" dirty="0">
                <a:solidFill>
                  <a:srgbClr val="A50021"/>
                </a:solidFill>
                <a:latin typeface="Times New Roman" pitchFamily="18" charset="0"/>
                <a:cs typeface="Times New Roman" pitchFamily="18" charset="0"/>
              </a:rPr>
              <a:t> и вежливости поставить злобную </a:t>
            </a:r>
            <a:r>
              <a:rPr lang="ru-RU" sz="2000" b="1" dirty="0" err="1">
                <a:solidFill>
                  <a:srgbClr val="A50021"/>
                </a:solidFill>
                <a:latin typeface="Times New Roman" pitchFamily="18" charset="0"/>
                <a:cs typeface="Times New Roman" pitchFamily="18" charset="0"/>
              </a:rPr>
              <a:t>фракен</a:t>
            </a:r>
            <a:r>
              <a:rPr lang="ru-RU" sz="2000" b="1" dirty="0">
                <a:solidFill>
                  <a:srgbClr val="A50021"/>
                </a:solidFill>
                <a:latin typeface="Times New Roman" pitchFamily="18" charset="0"/>
                <a:cs typeface="Times New Roman" pitchFamily="18" charset="0"/>
              </a:rPr>
              <a:t> Бок на место и освободить лучшего друга из заключения.</a:t>
            </a:r>
          </a:p>
          <a:p>
            <a:r>
              <a:rPr lang="ru-RU" sz="2000" b="1" dirty="0">
                <a:solidFill>
                  <a:srgbClr val="A50021"/>
                </a:solidFill>
                <a:latin typeface="Times New Roman" pitchFamily="18" charset="0"/>
                <a:cs typeface="Times New Roman" pitchFamily="18" charset="0"/>
              </a:rPr>
              <a:t> </a:t>
            </a:r>
          </a:p>
          <a:p>
            <a:pPr algn="ctr"/>
            <a:r>
              <a:rPr lang="ru-RU" sz="2400" b="1" dirty="0">
                <a:solidFill>
                  <a:srgbClr val="FF00FF"/>
                </a:solidFill>
                <a:latin typeface="Times New Roman" pitchFamily="18" charset="0"/>
                <a:cs typeface="Times New Roman" pitchFamily="18" charset="0"/>
              </a:rPr>
              <a:t>«</a:t>
            </a:r>
            <a:r>
              <a:rPr lang="ru-RU" sz="2400" b="1" dirty="0" err="1">
                <a:solidFill>
                  <a:srgbClr val="FF00FF"/>
                </a:solidFill>
                <a:latin typeface="Times New Roman" pitchFamily="18" charset="0"/>
                <a:cs typeface="Times New Roman" pitchFamily="18" charset="0"/>
              </a:rPr>
              <a:t>Карлсон</a:t>
            </a:r>
            <a:r>
              <a:rPr lang="ru-RU" sz="2400" b="1" dirty="0">
                <a:solidFill>
                  <a:srgbClr val="FF00FF"/>
                </a:solidFill>
                <a:latin typeface="Times New Roman" pitchFamily="18" charset="0"/>
                <a:cs typeface="Times New Roman" pitchFamily="18" charset="0"/>
              </a:rPr>
              <a:t> </a:t>
            </a:r>
            <a:r>
              <a:rPr lang="ru-RU" sz="2400" b="1" dirty="0" err="1" smtClean="0">
                <a:solidFill>
                  <a:srgbClr val="FF00FF"/>
                </a:solidFill>
                <a:latin typeface="Times New Roman" pitchFamily="18" charset="0"/>
                <a:cs typeface="Times New Roman" pitchFamily="18" charset="0"/>
              </a:rPr>
              <a:t>әйләнеп </a:t>
            </a:r>
            <a:r>
              <a:rPr lang="ru-RU" sz="2400" b="1" dirty="0" err="1" smtClean="0">
                <a:solidFill>
                  <a:srgbClr val="FF00FF"/>
                </a:solidFill>
                <a:latin typeface="Times New Roman" pitchFamily="18" charset="0"/>
                <a:cs typeface="Times New Roman" pitchFamily="18" charset="0"/>
              </a:rPr>
              <a:t>кайтты</a:t>
            </a:r>
            <a:r>
              <a:rPr lang="ru-RU" sz="2400" b="1" dirty="0" smtClean="0">
                <a:solidFill>
                  <a:srgbClr val="FF00FF"/>
                </a:solidFill>
                <a:latin typeface="Times New Roman" pitchFamily="18" charset="0"/>
                <a:cs typeface="Times New Roman" pitchFamily="18" charset="0"/>
              </a:rPr>
              <a:t>»</a:t>
            </a:r>
          </a:p>
          <a:p>
            <a:r>
              <a:rPr lang="ru-RU" sz="2000" b="1" dirty="0" err="1" smtClean="0">
                <a:solidFill>
                  <a:srgbClr val="A50021"/>
                </a:solidFill>
                <a:latin typeface="Times New Roman" pitchFamily="18" charset="0"/>
                <a:cs typeface="Times New Roman" pitchFamily="18" charset="0"/>
              </a:rPr>
              <a:t>Озак</a:t>
            </a:r>
            <a:r>
              <a:rPr lang="ru-RU" sz="2000" b="1" dirty="0" smtClean="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ялдан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соңынтын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әби</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янында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авылда</a:t>
            </a:r>
            <a:r>
              <a:rPr lang="ru-RU" sz="2000" b="1" dirty="0">
                <a:solidFill>
                  <a:srgbClr val="A50021"/>
                </a:solidFill>
                <a:latin typeface="Times New Roman" pitchFamily="18" charset="0"/>
                <a:cs typeface="Times New Roman" pitchFamily="18" charset="0"/>
              </a:rPr>
              <a:t> , </a:t>
            </a:r>
            <a:r>
              <a:rPr lang="ru-RU" sz="2000" b="1" dirty="0" err="1">
                <a:solidFill>
                  <a:srgbClr val="A50021"/>
                </a:solidFill>
                <a:latin typeface="Times New Roman" pitchFamily="18" charset="0"/>
                <a:cs typeface="Times New Roman" pitchFamily="18" charset="0"/>
              </a:rPr>
              <a:t>карлсон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кайта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бертуган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шәһәрдә</a:t>
            </a:r>
            <a:r>
              <a:rPr lang="ru-RU" sz="2000" b="1" dirty="0">
                <a:solidFill>
                  <a:srgbClr val="A50021"/>
                </a:solidFill>
                <a:latin typeface="Times New Roman" pitchFamily="18" charset="0"/>
                <a:cs typeface="Times New Roman" pitchFamily="18" charset="0"/>
              </a:rPr>
              <a:t> , </a:t>
            </a:r>
            <a:r>
              <a:rPr lang="ru-RU" sz="2000" b="1" dirty="0" err="1">
                <a:solidFill>
                  <a:srgbClr val="A50021"/>
                </a:solidFill>
                <a:latin typeface="Times New Roman" pitchFamily="18" charset="0"/>
                <a:cs typeface="Times New Roman" pitchFamily="18" charset="0"/>
              </a:rPr>
              <a:t>һәм</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иң</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башын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эш</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белән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оча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яхшырак</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бүтән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Сабыйга</a:t>
            </a:r>
            <a:r>
              <a:rPr lang="ru-RU" sz="2000" b="1" dirty="0">
                <a:solidFill>
                  <a:srgbClr val="A50021"/>
                </a:solidFill>
                <a:latin typeface="Times New Roman" pitchFamily="18" charset="0"/>
                <a:cs typeface="Times New Roman" pitchFamily="18" charset="0"/>
              </a:rPr>
              <a:t> . </a:t>
            </a:r>
            <a:r>
              <a:rPr lang="ru-RU" sz="2000" b="1" dirty="0" err="1">
                <a:solidFill>
                  <a:srgbClr val="A50021"/>
                </a:solidFill>
                <a:latin typeface="Times New Roman" pitchFamily="18" charset="0"/>
                <a:cs typeface="Times New Roman" pitchFamily="18" charset="0"/>
              </a:rPr>
              <a:t>Шул</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үткән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булды</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бик</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бәхетле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күреп</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иптәшне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Ерак</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кыйммәт</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карлсон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теләде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күрешергә</a:t>
            </a:r>
            <a:r>
              <a:rPr lang="ru-RU" sz="2000" b="1" dirty="0">
                <a:solidFill>
                  <a:srgbClr val="A50021"/>
                </a:solidFill>
                <a:latin typeface="Times New Roman" pitchFamily="18" charset="0"/>
                <a:cs typeface="Times New Roman" pitchFamily="18" charset="0"/>
              </a:rPr>
              <a:t> своим </a:t>
            </a:r>
            <a:r>
              <a:rPr lang="ru-RU" sz="2000" b="1" dirty="0" err="1">
                <a:solidFill>
                  <a:srgbClr val="A50021"/>
                </a:solidFill>
                <a:latin typeface="Times New Roman" pitchFamily="18" charset="0"/>
                <a:cs typeface="Times New Roman" pitchFamily="18" charset="0"/>
              </a:rPr>
              <a:t>яраткан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торттан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бирле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белән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каймактан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бирле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белән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ләкин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Сабый</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үткән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булды</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ябык</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бүлмәдә</a:t>
            </a:r>
            <a:r>
              <a:rPr lang="ru-RU" sz="2000" b="1" dirty="0">
                <a:solidFill>
                  <a:srgbClr val="A50021"/>
                </a:solidFill>
                <a:latin typeface="Times New Roman" pitchFamily="18" charset="0"/>
                <a:cs typeface="Times New Roman" pitchFamily="18" charset="0"/>
              </a:rPr>
              <a:t>  новой домохозяйкой, </a:t>
            </a:r>
            <a:r>
              <a:rPr lang="ru-RU" sz="2000" b="1" dirty="0" err="1">
                <a:solidFill>
                  <a:srgbClr val="A50021"/>
                </a:solidFill>
                <a:latin typeface="Times New Roman" pitchFamily="18" charset="0"/>
                <a:cs typeface="Times New Roman" pitchFamily="18" charset="0"/>
              </a:rPr>
              <a:t>ничәнче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дип</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белделәр</a:t>
            </a:r>
            <a:r>
              <a:rPr lang="ru-RU" sz="2000" b="1" dirty="0">
                <a:solidFill>
                  <a:srgbClr val="A50021"/>
                </a:solidFill>
                <a:latin typeface="Times New Roman" pitchFamily="18" charset="0"/>
                <a:cs typeface="Times New Roman" pitchFamily="18" charset="0"/>
              </a:rPr>
              <a:t>, кабул </a:t>
            </a:r>
            <a:r>
              <a:rPr lang="ru-RU" sz="2000" b="1" dirty="0" err="1">
                <a:solidFill>
                  <a:srgbClr val="A50021"/>
                </a:solidFill>
                <a:latin typeface="Times New Roman" pitchFamily="18" charset="0"/>
                <a:cs typeface="Times New Roman" pitchFamily="18" charset="0"/>
              </a:rPr>
              <a:t>иттеләр</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эшкә</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аталар</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малайны,тәрбияләр</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өчен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Һәм</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биредә</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карлсон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карар</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итте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ярдәмнән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бирле</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белән</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үз</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обояния</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һәм</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әдәплелекләр</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тапшырырга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куярга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усал</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фракен</a:t>
            </a:r>
            <a:r>
              <a:rPr lang="ru-RU" sz="2000" b="1" dirty="0">
                <a:solidFill>
                  <a:srgbClr val="A50021"/>
                </a:solidFill>
                <a:latin typeface="Times New Roman" pitchFamily="18" charset="0"/>
                <a:cs typeface="Times New Roman" pitchFamily="18" charset="0"/>
              </a:rPr>
              <a:t> Ян </a:t>
            </a:r>
            <a:r>
              <a:rPr lang="ru-RU" sz="2000" b="1" dirty="0" err="1">
                <a:solidFill>
                  <a:srgbClr val="A50021"/>
                </a:solidFill>
                <a:latin typeface="Times New Roman" pitchFamily="18" charset="0"/>
                <a:cs typeface="Times New Roman" pitchFamily="18" charset="0"/>
              </a:rPr>
              <a:t>урында</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һәм</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азат</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итәргә</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яхшырак</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дусны</a:t>
            </a:r>
            <a:r>
              <a:rPr lang="ru-RU" sz="2000" b="1" dirty="0">
                <a:solidFill>
                  <a:srgbClr val="A50021"/>
                </a:solidFill>
                <a:latin typeface="Times New Roman" pitchFamily="18" charset="0"/>
                <a:cs typeface="Times New Roman" pitchFamily="18" charset="0"/>
              </a:rPr>
              <a:t> </a:t>
            </a:r>
            <a:r>
              <a:rPr lang="ru-RU" sz="2000" b="1" dirty="0" err="1">
                <a:solidFill>
                  <a:srgbClr val="A50021"/>
                </a:solidFill>
                <a:latin typeface="Times New Roman" pitchFamily="18" charset="0"/>
                <a:cs typeface="Times New Roman" pitchFamily="18" charset="0"/>
              </a:rPr>
              <a:t>йомгаклардан</a:t>
            </a:r>
            <a:r>
              <a:rPr lang="ru-RU" sz="2000" b="1" dirty="0">
                <a:solidFill>
                  <a:srgbClr val="A50021"/>
                </a:solidFill>
                <a:latin typeface="Times New Roman" pitchFamily="18" charset="0"/>
                <a:cs typeface="Times New Roman" pitchFamily="18" charset="0"/>
              </a:rPr>
              <a:t> .</a:t>
            </a:r>
          </a:p>
        </p:txBody>
      </p:sp>
    </p:spTree>
    <p:extLst>
      <p:ext uri="{BB962C8B-B14F-4D97-AF65-F5344CB8AC3E}">
        <p14:creationId xmlns:p14="http://schemas.microsoft.com/office/powerpoint/2010/main" xmlns="" val="2559520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дом\Desktop\kto-skazal-myau-scene.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44829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7386638"/>
          </a:xfrm>
          <a:prstGeom prst="rect">
            <a:avLst/>
          </a:prstGeom>
        </p:spPr>
        <p:txBody>
          <a:bodyPr wrap="square">
            <a:spAutoFit/>
          </a:bodyPr>
          <a:lstStyle/>
          <a:p>
            <a:pPr algn="ctr"/>
            <a:r>
              <a:rPr lang="ru-RU" sz="2000" b="1" dirty="0">
                <a:solidFill>
                  <a:srgbClr val="FF00FF"/>
                </a:solidFill>
                <a:latin typeface="Times New Roman" pitchFamily="18" charset="0"/>
                <a:cs typeface="Times New Roman" pitchFamily="18" charset="0"/>
              </a:rPr>
              <a:t>«Кто сказал мяу</a:t>
            </a:r>
            <a:r>
              <a:rPr lang="ru-RU" sz="2000" b="1" dirty="0" smtClean="0">
                <a:solidFill>
                  <a:srgbClr val="FF00FF"/>
                </a:solidFill>
                <a:latin typeface="Times New Roman" pitchFamily="18" charset="0"/>
                <a:cs typeface="Times New Roman" pitchFamily="18" charset="0"/>
              </a:rPr>
              <a:t>?»</a:t>
            </a:r>
          </a:p>
          <a:p>
            <a:r>
              <a:rPr lang="ru-RU" sz="2000" b="1" dirty="0" smtClean="0">
                <a:solidFill>
                  <a:srgbClr val="FF00FF"/>
                </a:solidFill>
                <a:latin typeface="Times New Roman" pitchFamily="18" charset="0"/>
                <a:cs typeface="Times New Roman" pitchFamily="18" charset="0"/>
              </a:rPr>
              <a:t> </a:t>
            </a:r>
            <a:r>
              <a:rPr lang="ru-RU" b="1" dirty="0" smtClean="0">
                <a:solidFill>
                  <a:srgbClr val="A50021"/>
                </a:solidFill>
                <a:latin typeface="Times New Roman" pitchFamily="18" charset="0"/>
                <a:cs typeface="Times New Roman" pitchFamily="18" charset="0"/>
              </a:rPr>
              <a:t>Однажды </a:t>
            </a:r>
            <a:r>
              <a:rPr lang="ru-RU" b="1" dirty="0">
                <a:solidFill>
                  <a:srgbClr val="A50021"/>
                </a:solidFill>
                <a:latin typeface="Times New Roman" pitchFamily="18" charset="0"/>
                <a:cs typeface="Times New Roman" pitchFamily="18" charset="0"/>
              </a:rPr>
              <a:t>крошечный </a:t>
            </a:r>
            <a:r>
              <a:rPr lang="ru-RU" b="1" dirty="0" err="1">
                <a:solidFill>
                  <a:srgbClr val="A50021"/>
                </a:solidFill>
                <a:latin typeface="Times New Roman" pitchFamily="18" charset="0"/>
                <a:cs typeface="Times New Roman" pitchFamily="18" charset="0"/>
              </a:rPr>
              <a:t>щенокк</a:t>
            </a:r>
            <a:r>
              <a:rPr lang="ru-RU" b="1" dirty="0">
                <a:solidFill>
                  <a:srgbClr val="A50021"/>
                </a:solidFill>
                <a:latin typeface="Times New Roman" pitchFamily="18" charset="0"/>
                <a:cs typeface="Times New Roman" pitchFamily="18" charset="0"/>
              </a:rPr>
              <a:t> во сне слышит незнакомый голос, произносящий загадочное слово «мяу», он просыпается и хочет узнать, кто его сказал , для чего он устраивает настоящее расследование. Малыш отправляется на поиски незнакомца. У всех, кто попадается ему на пути, он интересуется, кто же произнес это странное слово, но обладателя «мяу» ему ни как не удаётся обнаружить. Вопрос: «Кто сказал мяу?» не дает щенку покоя. Путешествуя в поисках обладателя «мяу», он встречает мышонка, пчелу , лягушку, взрослого пса. С вопросом так его интересующим, щенок пристает даже к рыбе, которая оказывается не при чем, поскольку умеет только молчать. Расстроенный неудачей, он теряет надежду отыскать ответ на интересующий его вопрос и решает вернуться в родной двор, хотя вопрос, волнующий его остался без ответа</a:t>
            </a:r>
            <a:r>
              <a:rPr lang="ru-RU" b="1" dirty="0" smtClean="0">
                <a:solidFill>
                  <a:srgbClr val="A50021"/>
                </a:solidFill>
                <a:latin typeface="Times New Roman" pitchFamily="18" charset="0"/>
                <a:cs typeface="Times New Roman" pitchFamily="18" charset="0"/>
              </a:rPr>
              <a:t>...</a:t>
            </a:r>
            <a:r>
              <a:rPr lang="ru-RU" b="1" dirty="0">
                <a:solidFill>
                  <a:srgbClr val="A50021"/>
                </a:solidFill>
                <a:latin typeface="Times New Roman" pitchFamily="18" charset="0"/>
                <a:cs typeface="Times New Roman" pitchFamily="18" charset="0"/>
              </a:rPr>
              <a:t> </a:t>
            </a:r>
          </a:p>
          <a:p>
            <a:pPr algn="ctr"/>
            <a:r>
              <a:rPr lang="ru-RU" sz="2000" b="1" dirty="0" smtClean="0">
                <a:solidFill>
                  <a:srgbClr val="FF00FF"/>
                </a:solidFill>
                <a:latin typeface="Times New Roman" pitchFamily="18" charset="0"/>
                <a:cs typeface="Times New Roman" pitchFamily="18" charset="0"/>
              </a:rPr>
              <a:t>«</a:t>
            </a:r>
            <a:r>
              <a:rPr lang="ru-RU" sz="2000" b="1" dirty="0" err="1" smtClean="0">
                <a:solidFill>
                  <a:srgbClr val="FF00FF"/>
                </a:solidFill>
                <a:latin typeface="Times New Roman" pitchFamily="18" charset="0"/>
                <a:cs typeface="Times New Roman" pitchFamily="18" charset="0"/>
              </a:rPr>
              <a:t>М</a:t>
            </a:r>
            <a:r>
              <a:rPr lang="ru-RU" sz="2000" b="1" dirty="0" err="1" smtClean="0">
                <a:solidFill>
                  <a:srgbClr val="FF00FF"/>
                </a:solidFill>
                <a:latin typeface="Times New Roman" pitchFamily="18" charset="0"/>
                <a:cs typeface="Times New Roman" pitchFamily="18" charset="0"/>
              </a:rPr>
              <a:t>ияу</a:t>
            </a:r>
            <a:r>
              <a:rPr lang="ru-RU" sz="2000" b="1" dirty="0" smtClean="0">
                <a:solidFill>
                  <a:srgbClr val="FF00FF"/>
                </a:solidFill>
                <a:latin typeface="Times New Roman" pitchFamily="18" charset="0"/>
                <a:cs typeface="Times New Roman" pitchFamily="18" charset="0"/>
              </a:rPr>
              <a:t> </a:t>
            </a:r>
            <a:r>
              <a:rPr lang="ru-RU" sz="2000" b="1" dirty="0" err="1" smtClean="0">
                <a:solidFill>
                  <a:srgbClr val="FF00FF"/>
                </a:solidFill>
                <a:latin typeface="Times New Roman" pitchFamily="18" charset="0"/>
                <a:cs typeface="Times New Roman" pitchFamily="18" charset="0"/>
              </a:rPr>
              <a:t>дип</a:t>
            </a:r>
            <a:r>
              <a:rPr lang="ru-RU" sz="2000" b="1" dirty="0" smtClean="0">
                <a:solidFill>
                  <a:srgbClr val="FF00FF"/>
                </a:solidFill>
                <a:latin typeface="Times New Roman" pitchFamily="18" charset="0"/>
                <a:cs typeface="Times New Roman" pitchFamily="18" charset="0"/>
              </a:rPr>
              <a:t>, кем </a:t>
            </a:r>
            <a:r>
              <a:rPr lang="ru-RU" sz="2000" b="1" dirty="0" err="1" smtClean="0">
                <a:solidFill>
                  <a:srgbClr val="FF00FF"/>
                </a:solidFill>
                <a:latin typeface="Times New Roman" pitchFamily="18" charset="0"/>
                <a:cs typeface="Times New Roman" pitchFamily="18" charset="0"/>
              </a:rPr>
              <a:t>әйтте</a:t>
            </a:r>
            <a:r>
              <a:rPr lang="ru-RU" sz="2000" b="1" dirty="0" smtClean="0">
                <a:solidFill>
                  <a:srgbClr val="FF00FF"/>
                </a:solidFill>
                <a:latin typeface="Times New Roman" pitchFamily="18" charset="0"/>
                <a:cs typeface="Times New Roman" pitchFamily="18" charset="0"/>
              </a:rPr>
              <a:t>?»</a:t>
            </a:r>
            <a:endParaRPr lang="ru-RU" sz="2000" b="1" dirty="0" smtClean="0">
              <a:solidFill>
                <a:srgbClr val="FF00FF"/>
              </a:solidFill>
              <a:latin typeface="Times New Roman" pitchFamily="18" charset="0"/>
              <a:cs typeface="Times New Roman" pitchFamily="18" charset="0"/>
            </a:endParaRPr>
          </a:p>
          <a:p>
            <a:r>
              <a:rPr lang="ru-RU" b="1" dirty="0" err="1" smtClean="0">
                <a:solidFill>
                  <a:srgbClr val="A50021"/>
                </a:solidFill>
                <a:latin typeface="Times New Roman" pitchFamily="18" charset="0"/>
                <a:cs typeface="Times New Roman" pitchFamily="18" charset="0"/>
              </a:rPr>
              <a:t>Бервакыт</a:t>
            </a:r>
            <a:r>
              <a:rPr lang="ru-RU" b="1" dirty="0" smtClean="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кечкенә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щенокк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йокыда</a:t>
            </a:r>
            <a:r>
              <a:rPr lang="ru-RU" b="1" dirty="0">
                <a:solidFill>
                  <a:srgbClr val="A50021"/>
                </a:solidFill>
                <a:latin typeface="Times New Roman" pitchFamily="18" charset="0"/>
                <a:cs typeface="Times New Roman" pitchFamily="18" charset="0"/>
              </a:rPr>
              <a:t>  слышит </a:t>
            </a:r>
            <a:r>
              <a:rPr lang="ru-RU" b="1" dirty="0" err="1">
                <a:solidFill>
                  <a:srgbClr val="A50021"/>
                </a:solidFill>
                <a:latin typeface="Times New Roman" pitchFamily="18" charset="0"/>
                <a:cs typeface="Times New Roman" pitchFamily="18" charset="0"/>
              </a:rPr>
              <a:t>таныш</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булмаган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тавыш</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әйтүче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серле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сүз</a:t>
            </a:r>
            <a:r>
              <a:rPr lang="ru-RU" b="1" dirty="0">
                <a:solidFill>
                  <a:srgbClr val="A50021"/>
                </a:solidFill>
                <a:latin typeface="Times New Roman" pitchFamily="18" charset="0"/>
                <a:cs typeface="Times New Roman" pitchFamily="18" charset="0"/>
              </a:rPr>
              <a:t> «мяу», </a:t>
            </a:r>
            <a:r>
              <a:rPr lang="ru-RU" b="1" dirty="0" err="1">
                <a:solidFill>
                  <a:srgbClr val="A50021"/>
                </a:solidFill>
                <a:latin typeface="Times New Roman" pitchFamily="18" charset="0"/>
                <a:cs typeface="Times New Roman" pitchFamily="18" charset="0"/>
              </a:rPr>
              <a:t>ул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уяна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тели</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танырга</a:t>
            </a:r>
            <a:r>
              <a:rPr lang="ru-RU" b="1" dirty="0">
                <a:solidFill>
                  <a:srgbClr val="A50021"/>
                </a:solidFill>
                <a:latin typeface="Times New Roman" pitchFamily="18" charset="0"/>
                <a:cs typeface="Times New Roman" pitchFamily="18" charset="0"/>
              </a:rPr>
              <a:t>, кем </a:t>
            </a:r>
            <a:r>
              <a:rPr lang="ru-RU" b="1" dirty="0" err="1">
                <a:solidFill>
                  <a:srgbClr val="A50021"/>
                </a:solidFill>
                <a:latin typeface="Times New Roman" pitchFamily="18" charset="0"/>
                <a:cs typeface="Times New Roman" pitchFamily="18" charset="0"/>
              </a:rPr>
              <a:t>аны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әйтте</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нигә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урнаштыра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сүзендә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торган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эзләү</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өчен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Сабый</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китә</a:t>
            </a:r>
            <a:r>
              <a:rPr lang="ru-RU" b="1" dirty="0">
                <a:solidFill>
                  <a:srgbClr val="A50021"/>
                </a:solidFill>
                <a:latin typeface="Times New Roman" pitchFamily="18" charset="0"/>
                <a:cs typeface="Times New Roman" pitchFamily="18" charset="0"/>
              </a:rPr>
              <a:t> поиски </a:t>
            </a:r>
            <a:r>
              <a:rPr lang="ru-RU" b="1" dirty="0" err="1">
                <a:solidFill>
                  <a:srgbClr val="A50021"/>
                </a:solidFill>
                <a:latin typeface="Times New Roman" pitchFamily="18" charset="0"/>
                <a:cs typeface="Times New Roman" pitchFamily="18" charset="0"/>
              </a:rPr>
              <a:t>читкә</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Бөтенесе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янында</a:t>
            </a:r>
            <a:r>
              <a:rPr lang="ru-RU" b="1" dirty="0">
                <a:solidFill>
                  <a:srgbClr val="A50021"/>
                </a:solidFill>
                <a:latin typeface="Times New Roman" pitchFamily="18" charset="0"/>
                <a:cs typeface="Times New Roman" pitchFamily="18" charset="0"/>
              </a:rPr>
              <a:t>, кем </a:t>
            </a:r>
            <a:r>
              <a:rPr lang="ru-RU" b="1" dirty="0" err="1">
                <a:solidFill>
                  <a:srgbClr val="A50021"/>
                </a:solidFill>
                <a:latin typeface="Times New Roman" pitchFamily="18" charset="0"/>
                <a:cs typeface="Times New Roman" pitchFamily="18" charset="0"/>
              </a:rPr>
              <a:t>тия</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аңа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юлларда</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ул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кызыксына</a:t>
            </a:r>
            <a:r>
              <a:rPr lang="ru-RU" b="1" dirty="0">
                <a:solidFill>
                  <a:srgbClr val="A50021"/>
                </a:solidFill>
                <a:latin typeface="Times New Roman" pitchFamily="18" charset="0"/>
                <a:cs typeface="Times New Roman" pitchFamily="18" charset="0"/>
              </a:rPr>
              <a:t>, кем бит </a:t>
            </a:r>
            <a:r>
              <a:rPr lang="ru-RU" b="1" dirty="0" err="1">
                <a:solidFill>
                  <a:srgbClr val="A50021"/>
                </a:solidFill>
                <a:latin typeface="Times New Roman" pitchFamily="18" charset="0"/>
                <a:cs typeface="Times New Roman" pitchFamily="18" charset="0"/>
              </a:rPr>
              <a:t>әйтте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гаҗәп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сүз</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ләкин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биләүчене</a:t>
            </a:r>
            <a:r>
              <a:rPr lang="ru-RU" b="1" dirty="0">
                <a:solidFill>
                  <a:srgbClr val="A50021"/>
                </a:solidFill>
                <a:latin typeface="Times New Roman" pitchFamily="18" charset="0"/>
                <a:cs typeface="Times New Roman" pitchFamily="18" charset="0"/>
              </a:rPr>
              <a:t> «мяу» </a:t>
            </a:r>
            <a:r>
              <a:rPr lang="ru-RU" b="1" dirty="0" err="1">
                <a:solidFill>
                  <a:srgbClr val="A50021"/>
                </a:solidFill>
                <a:latin typeface="Times New Roman" pitchFamily="18" charset="0"/>
                <a:cs typeface="Times New Roman" pitchFamily="18" charset="0"/>
              </a:rPr>
              <a:t>аңа</a:t>
            </a:r>
            <a:r>
              <a:rPr lang="ru-RU" b="1" dirty="0">
                <a:solidFill>
                  <a:srgbClr val="A50021"/>
                </a:solidFill>
                <a:latin typeface="Times New Roman" pitchFamily="18" charset="0"/>
                <a:cs typeface="Times New Roman" pitchFamily="18" charset="0"/>
              </a:rPr>
              <a:t> ни </a:t>
            </a:r>
            <a:r>
              <a:rPr lang="ru-RU" b="1" dirty="0" err="1">
                <a:solidFill>
                  <a:srgbClr val="A50021"/>
                </a:solidFill>
                <a:latin typeface="Times New Roman" pitchFamily="18" charset="0"/>
                <a:cs typeface="Times New Roman" pitchFamily="18" charset="0"/>
              </a:rPr>
              <a:t>ничек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уңышлы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чыкмый</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булмый</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табарга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Сорау</a:t>
            </a:r>
            <a:r>
              <a:rPr lang="ru-RU" b="1" dirty="0">
                <a:solidFill>
                  <a:srgbClr val="A50021"/>
                </a:solidFill>
                <a:latin typeface="Times New Roman" pitchFamily="18" charset="0"/>
                <a:cs typeface="Times New Roman" pitchFamily="18" charset="0"/>
              </a:rPr>
              <a:t>: «Кем </a:t>
            </a:r>
            <a:r>
              <a:rPr lang="ru-RU" b="1" dirty="0" err="1">
                <a:solidFill>
                  <a:srgbClr val="A50021"/>
                </a:solidFill>
                <a:latin typeface="Times New Roman" pitchFamily="18" charset="0"/>
                <a:cs typeface="Times New Roman" pitchFamily="18" charset="0"/>
              </a:rPr>
              <a:t>әйтте</a:t>
            </a:r>
            <a:r>
              <a:rPr lang="ru-RU" b="1" dirty="0">
                <a:solidFill>
                  <a:srgbClr val="A50021"/>
                </a:solidFill>
                <a:latin typeface="Times New Roman" pitchFamily="18" charset="0"/>
                <a:cs typeface="Times New Roman" pitchFamily="18" charset="0"/>
              </a:rPr>
              <a:t> мяу?» </a:t>
            </a:r>
            <a:r>
              <a:rPr lang="ru-RU" b="1" dirty="0" err="1">
                <a:solidFill>
                  <a:srgbClr val="A50021"/>
                </a:solidFill>
                <a:latin typeface="Times New Roman" pitchFamily="18" charset="0"/>
                <a:cs typeface="Times New Roman" pitchFamily="18" charset="0"/>
              </a:rPr>
              <a:t>Бирми</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көчеккә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тынгылык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Сәяхәт</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итеп</a:t>
            </a:r>
            <a:r>
              <a:rPr lang="ru-RU" b="1" dirty="0">
                <a:solidFill>
                  <a:srgbClr val="A50021"/>
                </a:solidFill>
                <a:latin typeface="Times New Roman" pitchFamily="18" charset="0"/>
                <a:cs typeface="Times New Roman" pitchFamily="18" charset="0"/>
              </a:rPr>
              <a:t> поисках </a:t>
            </a:r>
            <a:r>
              <a:rPr lang="ru-RU" b="1" dirty="0" err="1">
                <a:solidFill>
                  <a:srgbClr val="A50021"/>
                </a:solidFill>
                <a:latin typeface="Times New Roman" pitchFamily="18" charset="0"/>
                <a:cs typeface="Times New Roman" pitchFamily="18" charset="0"/>
              </a:rPr>
              <a:t>биләүчегә</a:t>
            </a:r>
            <a:r>
              <a:rPr lang="ru-RU" b="1" dirty="0">
                <a:solidFill>
                  <a:srgbClr val="A50021"/>
                </a:solidFill>
                <a:latin typeface="Times New Roman" pitchFamily="18" charset="0"/>
                <a:cs typeface="Times New Roman" pitchFamily="18" charset="0"/>
              </a:rPr>
              <a:t>  «мяу», </a:t>
            </a:r>
            <a:r>
              <a:rPr lang="ru-RU" b="1" dirty="0" err="1">
                <a:solidFill>
                  <a:srgbClr val="A50021"/>
                </a:solidFill>
                <a:latin typeface="Times New Roman" pitchFamily="18" charset="0"/>
                <a:cs typeface="Times New Roman" pitchFamily="18" charset="0"/>
              </a:rPr>
              <a:t>ул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очрата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тычкан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баласыны</a:t>
            </a:r>
            <a:r>
              <a:rPr lang="ru-RU" b="1" dirty="0">
                <a:solidFill>
                  <a:srgbClr val="A50021"/>
                </a:solidFill>
                <a:latin typeface="Times New Roman" pitchFamily="18" charset="0"/>
                <a:cs typeface="Times New Roman" pitchFamily="18" charset="0"/>
              </a:rPr>
              <a:t>, бал </a:t>
            </a:r>
            <a:r>
              <a:rPr lang="ru-RU" b="1" dirty="0" err="1">
                <a:solidFill>
                  <a:srgbClr val="A50021"/>
                </a:solidFill>
                <a:latin typeface="Times New Roman" pitchFamily="18" charset="0"/>
                <a:cs typeface="Times New Roman" pitchFamily="18" charset="0"/>
              </a:rPr>
              <a:t>кортыны</a:t>
            </a:r>
            <a:r>
              <a:rPr lang="ru-RU" b="1" dirty="0">
                <a:solidFill>
                  <a:srgbClr val="A50021"/>
                </a:solidFill>
                <a:latin typeface="Times New Roman" pitchFamily="18" charset="0"/>
                <a:cs typeface="Times New Roman" pitchFamily="18" charset="0"/>
              </a:rPr>
              <a:t> , баканы, </a:t>
            </a:r>
            <a:r>
              <a:rPr lang="ru-RU" b="1" dirty="0" err="1">
                <a:solidFill>
                  <a:srgbClr val="A50021"/>
                </a:solidFill>
                <a:latin typeface="Times New Roman" pitchFamily="18" charset="0"/>
                <a:cs typeface="Times New Roman" pitchFamily="18" charset="0"/>
              </a:rPr>
              <a:t>бәлигъ</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булган</a:t>
            </a:r>
            <a:r>
              <a:rPr lang="ru-RU" b="1" dirty="0">
                <a:solidFill>
                  <a:srgbClr val="A50021"/>
                </a:solidFill>
                <a:latin typeface="Times New Roman" pitchFamily="18" charset="0"/>
                <a:cs typeface="Times New Roman" pitchFamily="18" charset="0"/>
              </a:rPr>
              <a:t> пса. </a:t>
            </a:r>
            <a:r>
              <a:rPr lang="ru-RU" b="1" dirty="0" err="1">
                <a:solidFill>
                  <a:srgbClr val="A50021"/>
                </a:solidFill>
                <a:latin typeface="Times New Roman" pitchFamily="18" charset="0"/>
                <a:cs typeface="Times New Roman" pitchFamily="18" charset="0"/>
              </a:rPr>
              <a:t>Сораудан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бирле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белән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шулай</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кызыктырган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көчек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ябыша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хәтта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балыкка</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ничәнче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булып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чыга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нәрсә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янында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түгел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чөнки</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белә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эндәшмәргә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гына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Туздыручы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уңышсызлык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белән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югалта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өметне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эзләп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табарга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җавап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кызыктыручы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сорауда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хәл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итә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кайтырга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бертуган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ишегалдыда</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теләп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сорау</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дулкынландыручы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калды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җавапсыз</a:t>
            </a:r>
            <a:r>
              <a:rPr lang="ru-RU" b="1" dirty="0">
                <a:solidFill>
                  <a:srgbClr val="A50021"/>
                </a:solidFill>
                <a:latin typeface="Times New Roman" pitchFamily="18" charset="0"/>
                <a:cs typeface="Times New Roman" pitchFamily="18" charset="0"/>
              </a:rPr>
              <a:t> ...</a:t>
            </a:r>
          </a:p>
          <a:p>
            <a:r>
              <a:rPr lang="ru-RU" b="1" dirty="0">
                <a:solidFill>
                  <a:srgbClr val="A50021"/>
                </a:solidFill>
                <a:latin typeface="Times New Roman" pitchFamily="18" charset="0"/>
                <a:cs typeface="Times New Roman" pitchFamily="18" charset="0"/>
              </a:rPr>
              <a:t> </a:t>
            </a:r>
          </a:p>
          <a:p>
            <a:r>
              <a:rPr lang="ru-RU" b="1" dirty="0">
                <a:solidFill>
                  <a:srgbClr val="A50021"/>
                </a:solidFill>
                <a:latin typeface="Times New Roman" pitchFamily="18" charset="0"/>
                <a:cs typeface="Times New Roman" pitchFamily="18" charset="0"/>
              </a:rPr>
              <a:t> </a:t>
            </a:r>
          </a:p>
        </p:txBody>
      </p:sp>
    </p:spTree>
    <p:extLst>
      <p:ext uri="{BB962C8B-B14F-4D97-AF65-F5344CB8AC3E}">
        <p14:creationId xmlns:p14="http://schemas.microsoft.com/office/powerpoint/2010/main" xmlns="" val="1777204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дом\Desktop\3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74444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16291" cy="6647974"/>
          </a:xfrm>
          <a:prstGeom prst="rect">
            <a:avLst/>
          </a:prstGeom>
        </p:spPr>
        <p:txBody>
          <a:bodyPr wrap="square">
            <a:spAutoFit/>
          </a:bodyPr>
          <a:lstStyle/>
          <a:p>
            <a:pPr algn="ctr"/>
            <a:r>
              <a:rPr lang="ru-RU" b="1" dirty="0"/>
              <a:t> </a:t>
            </a:r>
            <a:r>
              <a:rPr lang="ru-RU" sz="2400" b="1" dirty="0">
                <a:solidFill>
                  <a:srgbClr val="FF00FF"/>
                </a:solidFill>
                <a:latin typeface="Times New Roman" pitchFamily="18" charset="0"/>
                <a:cs typeface="Times New Roman" pitchFamily="18" charset="0"/>
              </a:rPr>
              <a:t>«Крокодил Гена» </a:t>
            </a:r>
          </a:p>
          <a:p>
            <a:r>
              <a:rPr lang="ru-RU" b="1" dirty="0" smtClean="0">
                <a:solidFill>
                  <a:srgbClr val="A50021"/>
                </a:solidFill>
                <a:latin typeface="Times New Roman" pitchFamily="18" charset="0"/>
                <a:cs typeface="Times New Roman" pitchFamily="18" charset="0"/>
              </a:rPr>
              <a:t>Продавец </a:t>
            </a:r>
            <a:r>
              <a:rPr lang="ru-RU" b="1" dirty="0">
                <a:solidFill>
                  <a:srgbClr val="A50021"/>
                </a:solidFill>
                <a:latin typeface="Times New Roman" pitchFamily="18" charset="0"/>
                <a:cs typeface="Times New Roman" pitchFamily="18" charset="0"/>
              </a:rPr>
              <a:t>апельсин в магазине, обнаруживает в ящике, в котором должны быть апельсины, неизвестного ушастого зверька, которого он называет «Чебурашкой». Продавец пытается сдать Чебурашку в зоопарк , но там его отказываются принимать, так как этот зверек неизвестен науке. Тогда продавец пытается пристроить Чебурашку в игрушечный магазин. Продавец игрушек соглашается взять его для рекламы, в витрине магазина, а место жительства определил ему в телефонной будке. В городе жил крокодил по имени Гена, который работал в зоопарке крокодилом. Гена был очень одинок ,и однажды он дал объявление о поиске друзей. Вскоре к Гене начали сходиться друзья, седи был и Чебурашка. Гена предложил своим новым друзьям построить домик для тех,  у кого нет друзей. </a:t>
            </a:r>
          </a:p>
          <a:p>
            <a:pPr algn="ctr"/>
            <a:r>
              <a:rPr lang="ru-RU" b="1" dirty="0">
                <a:solidFill>
                  <a:srgbClr val="A50021"/>
                </a:solidFill>
                <a:latin typeface="Times New Roman" pitchFamily="18" charset="0"/>
                <a:cs typeface="Times New Roman" pitchFamily="18" charset="0"/>
              </a:rPr>
              <a:t> </a:t>
            </a:r>
            <a:r>
              <a:rPr lang="ru-RU" sz="2400" b="1" dirty="0" smtClean="0">
                <a:solidFill>
                  <a:srgbClr val="FF00FF"/>
                </a:solidFill>
                <a:latin typeface="Times New Roman" pitchFamily="18" charset="0"/>
                <a:cs typeface="Times New Roman" pitchFamily="18" charset="0"/>
              </a:rPr>
              <a:t>«</a:t>
            </a:r>
            <a:r>
              <a:rPr lang="ru-RU" sz="2400" b="1" dirty="0">
                <a:solidFill>
                  <a:srgbClr val="FF00FF"/>
                </a:solidFill>
                <a:latin typeface="Times New Roman" pitchFamily="18" charset="0"/>
                <a:cs typeface="Times New Roman" pitchFamily="18" charset="0"/>
              </a:rPr>
              <a:t>Крокодил </a:t>
            </a:r>
            <a:r>
              <a:rPr lang="ru-RU" sz="2400" b="1" dirty="0" smtClean="0">
                <a:solidFill>
                  <a:srgbClr val="FF00FF"/>
                </a:solidFill>
                <a:latin typeface="Times New Roman" pitchFamily="18" charset="0"/>
                <a:cs typeface="Times New Roman" pitchFamily="18" charset="0"/>
              </a:rPr>
              <a:t>Гена» </a:t>
            </a:r>
            <a:endParaRPr lang="ru-RU" b="1" dirty="0">
              <a:solidFill>
                <a:srgbClr val="A50021"/>
              </a:solidFill>
              <a:latin typeface="Times New Roman" pitchFamily="18" charset="0"/>
              <a:cs typeface="Times New Roman" pitchFamily="18" charset="0"/>
            </a:endParaRPr>
          </a:p>
          <a:p>
            <a:r>
              <a:rPr lang="ru-RU" b="1" dirty="0" err="1" smtClean="0">
                <a:solidFill>
                  <a:srgbClr val="A50021"/>
                </a:solidFill>
                <a:latin typeface="Times New Roman" pitchFamily="18" charset="0"/>
                <a:cs typeface="Times New Roman" pitchFamily="18" charset="0"/>
              </a:rPr>
              <a:t>Сатучы</a:t>
            </a:r>
            <a:r>
              <a:rPr lang="ru-RU" b="1" dirty="0" smtClean="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әфлисун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кибеттә</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таба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әрҗәдә</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ничәнче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тиешле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булырга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әфлисуннарда</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билгесез</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зур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колаклы</a:t>
            </a:r>
            <a:r>
              <a:rPr lang="ru-RU" b="1" dirty="0">
                <a:solidFill>
                  <a:srgbClr val="A50021"/>
                </a:solidFill>
                <a:latin typeface="Times New Roman" pitchFamily="18" charset="0"/>
                <a:cs typeface="Times New Roman" pitchFamily="18" charset="0"/>
              </a:rPr>
              <a:t> зверька, </a:t>
            </a:r>
            <a:r>
              <a:rPr lang="ru-RU" b="1" dirty="0" err="1">
                <a:solidFill>
                  <a:srgbClr val="A50021"/>
                </a:solidFill>
                <a:latin typeface="Times New Roman" pitchFamily="18" charset="0"/>
                <a:cs typeface="Times New Roman" pitchFamily="18" charset="0"/>
              </a:rPr>
              <a:t>ничәнче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атый</a:t>
            </a:r>
            <a:r>
              <a:rPr lang="ru-RU" b="1" dirty="0">
                <a:solidFill>
                  <a:srgbClr val="A50021"/>
                </a:solidFill>
                <a:latin typeface="Times New Roman" pitchFamily="18" charset="0"/>
                <a:cs typeface="Times New Roman" pitchFamily="18" charset="0"/>
              </a:rPr>
              <a:t> «чебурашкой». </a:t>
            </a:r>
            <a:r>
              <a:rPr lang="ru-RU" b="1" dirty="0" err="1">
                <a:solidFill>
                  <a:srgbClr val="A50021"/>
                </a:solidFill>
                <a:latin typeface="Times New Roman" pitchFamily="18" charset="0"/>
                <a:cs typeface="Times New Roman" pitchFamily="18" charset="0"/>
              </a:rPr>
              <a:t>Сатучы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тырыша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тапшырырга</a:t>
            </a:r>
            <a:r>
              <a:rPr lang="ru-RU" b="1" dirty="0">
                <a:solidFill>
                  <a:srgbClr val="A50021"/>
                </a:solidFill>
                <a:latin typeface="Times New Roman" pitchFamily="18" charset="0"/>
                <a:cs typeface="Times New Roman" pitchFamily="18" charset="0"/>
              </a:rPr>
              <a:t> чебурашку </a:t>
            </a:r>
            <a:r>
              <a:rPr lang="ru-RU" b="1" dirty="0" err="1">
                <a:solidFill>
                  <a:srgbClr val="A50021"/>
                </a:solidFill>
                <a:latin typeface="Times New Roman" pitchFamily="18" charset="0"/>
                <a:cs typeface="Times New Roman" pitchFamily="18" charset="0"/>
              </a:rPr>
              <a:t>зоопаркта</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ләкин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анда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аны</a:t>
            </a:r>
            <a:r>
              <a:rPr lang="ru-RU" b="1" dirty="0">
                <a:solidFill>
                  <a:srgbClr val="A50021"/>
                </a:solidFill>
                <a:latin typeface="Times New Roman" pitchFamily="18" charset="0"/>
                <a:cs typeface="Times New Roman" pitchFamily="18" charset="0"/>
              </a:rPr>
              <a:t> баш </a:t>
            </a:r>
            <a:r>
              <a:rPr lang="ru-RU" b="1" dirty="0" err="1">
                <a:solidFill>
                  <a:srgbClr val="A50021"/>
                </a:solidFill>
                <a:latin typeface="Times New Roman" pitchFamily="18" charset="0"/>
                <a:cs typeface="Times New Roman" pitchFamily="18" charset="0"/>
              </a:rPr>
              <a:t>тарталар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дип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белергә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шулай</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ничек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шул</a:t>
            </a:r>
            <a:r>
              <a:rPr lang="ru-RU" b="1" dirty="0">
                <a:solidFill>
                  <a:srgbClr val="A50021"/>
                </a:solidFill>
                <a:latin typeface="Times New Roman" pitchFamily="18" charset="0"/>
                <a:cs typeface="Times New Roman" pitchFamily="18" charset="0"/>
              </a:rPr>
              <a:t> зверек </a:t>
            </a:r>
            <a:r>
              <a:rPr lang="ru-RU" b="1" dirty="0" err="1">
                <a:solidFill>
                  <a:srgbClr val="A50021"/>
                </a:solidFill>
                <a:latin typeface="Times New Roman" pitchFamily="18" charset="0"/>
                <a:cs typeface="Times New Roman" pitchFamily="18" charset="0"/>
              </a:rPr>
              <a:t>билгесез</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фән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Шулчак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сатучы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тырыша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кушып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салырга</a:t>
            </a:r>
            <a:r>
              <a:rPr lang="ru-RU" b="1" dirty="0">
                <a:solidFill>
                  <a:srgbClr val="A50021"/>
                </a:solidFill>
                <a:latin typeface="Times New Roman" pitchFamily="18" charset="0"/>
                <a:cs typeface="Times New Roman" pitchFamily="18" charset="0"/>
              </a:rPr>
              <a:t> чебурашку </a:t>
            </a:r>
            <a:r>
              <a:rPr lang="ru-RU" b="1" dirty="0" err="1">
                <a:solidFill>
                  <a:srgbClr val="A50021"/>
                </a:solidFill>
                <a:latin typeface="Times New Roman" pitchFamily="18" charset="0"/>
                <a:cs typeface="Times New Roman" pitchFamily="18" charset="0"/>
              </a:rPr>
              <a:t>уенчыклар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кибеттә</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Сатучы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уенчыклар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килешә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алырга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рекламалар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өчен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витринада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кибет</a:t>
            </a:r>
            <a:r>
              <a:rPr lang="ru-RU" b="1" dirty="0">
                <a:solidFill>
                  <a:srgbClr val="A50021"/>
                </a:solidFill>
                <a:latin typeface="Times New Roman" pitchFamily="18" charset="0"/>
                <a:cs typeface="Times New Roman" pitchFamily="18" charset="0"/>
              </a:rPr>
              <a:t>, ә </a:t>
            </a:r>
            <a:r>
              <a:rPr lang="ru-RU" b="1" dirty="0" err="1">
                <a:solidFill>
                  <a:srgbClr val="A50021"/>
                </a:solidFill>
                <a:latin typeface="Times New Roman" pitchFamily="18" charset="0"/>
                <a:cs typeface="Times New Roman" pitchFamily="18" charset="0"/>
              </a:rPr>
              <a:t>урын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яшәүләр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билгеләде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аңа</a:t>
            </a:r>
            <a:r>
              <a:rPr lang="ru-RU" b="1" dirty="0">
                <a:solidFill>
                  <a:srgbClr val="A50021"/>
                </a:solidFill>
                <a:latin typeface="Times New Roman" pitchFamily="18" charset="0"/>
                <a:cs typeface="Times New Roman" pitchFamily="18" charset="0"/>
              </a:rPr>
              <a:t> телефон </a:t>
            </a:r>
            <a:r>
              <a:rPr lang="ru-RU" b="1" dirty="0" err="1">
                <a:solidFill>
                  <a:srgbClr val="A50021"/>
                </a:solidFill>
                <a:latin typeface="Times New Roman" pitchFamily="18" charset="0"/>
                <a:cs typeface="Times New Roman" pitchFamily="18" charset="0"/>
              </a:rPr>
              <a:t>өйчектә</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Шәһәрдә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торак</a:t>
            </a:r>
            <a:r>
              <a:rPr lang="ru-RU" b="1" dirty="0">
                <a:solidFill>
                  <a:srgbClr val="A50021"/>
                </a:solidFill>
                <a:latin typeface="Times New Roman" pitchFamily="18" charset="0"/>
                <a:cs typeface="Times New Roman" pitchFamily="18" charset="0"/>
              </a:rPr>
              <a:t> крокодил </a:t>
            </a:r>
            <a:r>
              <a:rPr lang="ru-RU" b="1" dirty="0" err="1">
                <a:solidFill>
                  <a:srgbClr val="A50021"/>
                </a:solidFill>
                <a:latin typeface="Times New Roman" pitchFamily="18" charset="0"/>
                <a:cs typeface="Times New Roman" pitchFamily="18" charset="0"/>
              </a:rPr>
              <a:t>исем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буйлап</a:t>
            </a:r>
            <a:r>
              <a:rPr lang="ru-RU" b="1" dirty="0">
                <a:solidFill>
                  <a:srgbClr val="A50021"/>
                </a:solidFill>
                <a:latin typeface="Times New Roman" pitchFamily="18" charset="0"/>
                <a:cs typeface="Times New Roman" pitchFamily="18" charset="0"/>
              </a:rPr>
              <a:t> Ген, </a:t>
            </a:r>
            <a:r>
              <a:rPr lang="ru-RU" b="1" dirty="0" err="1">
                <a:solidFill>
                  <a:srgbClr val="A50021"/>
                </a:solidFill>
                <a:latin typeface="Times New Roman" pitchFamily="18" charset="0"/>
                <a:cs typeface="Times New Roman" pitchFamily="18" charset="0"/>
              </a:rPr>
              <a:t>ничәнче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эшләде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зоопаркта</a:t>
            </a:r>
            <a:r>
              <a:rPr lang="ru-RU" b="1" dirty="0">
                <a:solidFill>
                  <a:srgbClr val="A50021"/>
                </a:solidFill>
                <a:latin typeface="Times New Roman" pitchFamily="18" charset="0"/>
                <a:cs typeface="Times New Roman" pitchFamily="18" charset="0"/>
              </a:rPr>
              <a:t>  крокодил </a:t>
            </a:r>
            <a:r>
              <a:rPr lang="ru-RU" b="1" dirty="0" err="1">
                <a:solidFill>
                  <a:srgbClr val="A50021"/>
                </a:solidFill>
                <a:latin typeface="Times New Roman" pitchFamily="18" charset="0"/>
                <a:cs typeface="Times New Roman" pitchFamily="18" charset="0"/>
              </a:rPr>
              <a:t>белән</a:t>
            </a:r>
            <a:r>
              <a:rPr lang="ru-RU" b="1" dirty="0">
                <a:solidFill>
                  <a:srgbClr val="A50021"/>
                </a:solidFill>
                <a:latin typeface="Times New Roman" pitchFamily="18" charset="0"/>
                <a:cs typeface="Times New Roman" pitchFamily="18" charset="0"/>
              </a:rPr>
              <a:t>. Ген {</a:t>
            </a:r>
            <a:r>
              <a:rPr lang="ru-RU" b="1" dirty="0" err="1">
                <a:solidFill>
                  <a:srgbClr val="A50021"/>
                </a:solidFill>
                <a:latin typeface="Times New Roman" pitchFamily="18" charset="0"/>
                <a:cs typeface="Times New Roman" pitchFamily="18" charset="0"/>
              </a:rPr>
              <a:t>үткән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булды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ялгыз</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бервакыт</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бирде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игълан</a:t>
            </a:r>
            <a:r>
              <a:rPr lang="ru-RU" b="1" dirty="0">
                <a:solidFill>
                  <a:srgbClr val="A50021"/>
                </a:solidFill>
                <a:latin typeface="Times New Roman" pitchFamily="18" charset="0"/>
                <a:cs typeface="Times New Roman" pitchFamily="18" charset="0"/>
              </a:rPr>
              <a:t> поиске </a:t>
            </a:r>
            <a:r>
              <a:rPr lang="ru-RU" b="1" dirty="0" err="1">
                <a:solidFill>
                  <a:srgbClr val="A50021"/>
                </a:solidFill>
                <a:latin typeface="Times New Roman" pitchFamily="18" charset="0"/>
                <a:cs typeface="Times New Roman" pitchFamily="18" charset="0"/>
              </a:rPr>
              <a:t>дуслар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турында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Тиздән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Генга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башладылар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килешергә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дуслар</a:t>
            </a:r>
            <a:r>
              <a:rPr lang="ru-RU" b="1" dirty="0">
                <a:solidFill>
                  <a:srgbClr val="A50021"/>
                </a:solidFill>
                <a:latin typeface="Times New Roman" pitchFamily="18" charset="0"/>
                <a:cs typeface="Times New Roman" pitchFamily="18" charset="0"/>
              </a:rPr>
              <a:t>, седи {</a:t>
            </a:r>
            <a:r>
              <a:rPr lang="ru-RU" b="1" dirty="0" err="1">
                <a:solidFill>
                  <a:srgbClr val="A50021"/>
                </a:solidFill>
                <a:latin typeface="Times New Roman" pitchFamily="18" charset="0"/>
                <a:cs typeface="Times New Roman" pitchFamily="18" charset="0"/>
              </a:rPr>
              <a:t>үткән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булды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чебурашка. Ген </a:t>
            </a:r>
            <a:r>
              <a:rPr lang="ru-RU" b="1" dirty="0" err="1">
                <a:solidFill>
                  <a:srgbClr val="A50021"/>
                </a:solidFill>
                <a:latin typeface="Times New Roman" pitchFamily="18" charset="0"/>
                <a:cs typeface="Times New Roman" pitchFamily="18" charset="0"/>
              </a:rPr>
              <a:t>тәкъдим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итте</a:t>
            </a:r>
            <a:r>
              <a:rPr lang="ru-RU" b="1" dirty="0">
                <a:solidFill>
                  <a:srgbClr val="A50021"/>
                </a:solidFill>
                <a:latin typeface="Times New Roman" pitchFamily="18" charset="0"/>
                <a:cs typeface="Times New Roman" pitchFamily="18" charset="0"/>
              </a:rPr>
              <a:t> своим </a:t>
            </a:r>
            <a:r>
              <a:rPr lang="ru-RU" b="1" dirty="0" err="1">
                <a:solidFill>
                  <a:srgbClr val="A50021"/>
                </a:solidFill>
                <a:latin typeface="Times New Roman" pitchFamily="18" charset="0"/>
                <a:cs typeface="Times New Roman" pitchFamily="18" charset="0"/>
              </a:rPr>
              <a:t>яңа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дусларга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төзергә</a:t>
            </a:r>
            <a:r>
              <a:rPr lang="ru-RU" b="1" dirty="0">
                <a:solidFill>
                  <a:srgbClr val="A50021"/>
                </a:solidFill>
                <a:latin typeface="Times New Roman" pitchFamily="18" charset="0"/>
                <a:cs typeface="Times New Roman" pitchFamily="18" charset="0"/>
              </a:rPr>
              <a:t> домик </a:t>
            </a:r>
            <a:r>
              <a:rPr lang="ru-RU" b="1" dirty="0" err="1">
                <a:solidFill>
                  <a:srgbClr val="A50021"/>
                </a:solidFill>
                <a:latin typeface="Times New Roman" pitchFamily="18" charset="0"/>
                <a:cs typeface="Times New Roman" pitchFamily="18" charset="0"/>
              </a:rPr>
              <a:t>шул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өчен</a:t>
            </a:r>
            <a:r>
              <a:rPr lang="ru-RU" b="1" dirty="0">
                <a:solidFill>
                  <a:srgbClr val="A50021"/>
                </a:solidFill>
                <a:latin typeface="Times New Roman" pitchFamily="18" charset="0"/>
                <a:cs typeface="Times New Roman" pitchFamily="18" charset="0"/>
              </a:rPr>
              <a:t>,  кем </a:t>
            </a:r>
            <a:r>
              <a:rPr lang="ru-RU" b="1" dirty="0" err="1">
                <a:solidFill>
                  <a:srgbClr val="A50021"/>
                </a:solidFill>
                <a:latin typeface="Times New Roman" pitchFamily="18" charset="0"/>
                <a:cs typeface="Times New Roman" pitchFamily="18" charset="0"/>
              </a:rPr>
              <a:t>янында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дуслар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юк</a:t>
            </a:r>
            <a:r>
              <a:rPr lang="ru-RU" b="1" dirty="0">
                <a:solidFill>
                  <a:srgbClr val="A50021"/>
                </a:solidFill>
                <a:latin typeface="Times New Roman" pitchFamily="18" charset="0"/>
                <a:cs typeface="Times New Roman" pitchFamily="18" charset="0"/>
              </a:rPr>
              <a:t>.</a:t>
            </a:r>
          </a:p>
        </p:txBody>
      </p:sp>
    </p:spTree>
    <p:extLst>
      <p:ext uri="{BB962C8B-B14F-4D97-AF65-F5344CB8AC3E}">
        <p14:creationId xmlns:p14="http://schemas.microsoft.com/office/powerpoint/2010/main" xmlns="" val="3602916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descr="C:\Users\дом\Desktop\file42775354_885beb6f.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4693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32" y="-12677"/>
            <a:ext cx="9144000" cy="6832640"/>
          </a:xfrm>
          <a:prstGeom prst="rect">
            <a:avLst/>
          </a:prstGeom>
        </p:spPr>
        <p:txBody>
          <a:bodyPr wrap="square">
            <a:spAutoFit/>
          </a:bodyPr>
          <a:lstStyle/>
          <a:p>
            <a:pPr algn="ctr"/>
            <a:r>
              <a:rPr lang="ru-RU" sz="2400" b="1" dirty="0">
                <a:solidFill>
                  <a:srgbClr val="FF00FF"/>
                </a:solidFill>
                <a:latin typeface="Times New Roman" pitchFamily="18" charset="0"/>
                <a:cs typeface="Times New Roman" pitchFamily="18" charset="0"/>
              </a:rPr>
              <a:t>«Чебурашка</a:t>
            </a:r>
            <a:r>
              <a:rPr lang="ru-RU" sz="2400" b="1" dirty="0" smtClean="0">
                <a:solidFill>
                  <a:srgbClr val="FF00FF"/>
                </a:solidFill>
                <a:latin typeface="Times New Roman" pitchFamily="18" charset="0"/>
                <a:cs typeface="Times New Roman" pitchFamily="18" charset="0"/>
              </a:rPr>
              <a:t>»</a:t>
            </a:r>
          </a:p>
          <a:p>
            <a:r>
              <a:rPr lang="ru-RU" sz="2400" b="1" dirty="0" smtClean="0">
                <a:solidFill>
                  <a:srgbClr val="FF00FF"/>
                </a:solidFill>
                <a:latin typeface="Times New Roman" pitchFamily="18" charset="0"/>
                <a:cs typeface="Times New Roman" pitchFamily="18" charset="0"/>
              </a:rPr>
              <a:t> </a:t>
            </a:r>
            <a:r>
              <a:rPr lang="ru-RU" b="1" dirty="0">
                <a:solidFill>
                  <a:srgbClr val="A50021"/>
                </a:solidFill>
                <a:latin typeface="Times New Roman" pitchFamily="18" charset="0"/>
                <a:cs typeface="Times New Roman" pitchFamily="18" charset="0"/>
              </a:rPr>
              <a:t>Чебурашка и крокодил Гена хотят стать пионерами. Но те отказываются принять их в отряд так,  как Чебурашка и крокодил Гена не умеют делать скворечники, маршировать и разводить костры. Чтобы доказать , что достойны быть пионерами, друзья решили построить для детей во дворе детскую площадку. Но строительство едва не закончилось плачевно для Гены, потому что он угнал компрессор. но едва строгий милиционер узнал, для чего Гена собрался использовать компрессор, сразу смягчился</a:t>
            </a:r>
            <a:r>
              <a:rPr lang="ru-RU" b="1" dirty="0" smtClean="0">
                <a:solidFill>
                  <a:srgbClr val="A50021"/>
                </a:solidFill>
                <a:latin typeface="Times New Roman" pitchFamily="18" charset="0"/>
                <a:cs typeface="Times New Roman" pitchFamily="18" charset="0"/>
              </a:rPr>
              <a:t>. Построив </a:t>
            </a:r>
            <a:r>
              <a:rPr lang="ru-RU" b="1" dirty="0">
                <a:solidFill>
                  <a:srgbClr val="A50021"/>
                </a:solidFill>
                <a:latin typeface="Times New Roman" pitchFamily="18" charset="0"/>
                <a:cs typeface="Times New Roman" pitchFamily="18" charset="0"/>
              </a:rPr>
              <a:t>площадку Гена и Чебурашка решили собирать металлолом. На собрав целую гору металлолома, друзья притащили её пионерам. Пионеры очень обрадовались и решили принять Гену и Чебурашку в пионерский отряд.</a:t>
            </a:r>
          </a:p>
          <a:p>
            <a:pPr algn="ctr"/>
            <a:r>
              <a:rPr lang="ru-RU" b="1" dirty="0">
                <a:solidFill>
                  <a:srgbClr val="A50021"/>
                </a:solidFill>
                <a:latin typeface="Times New Roman" pitchFamily="18" charset="0"/>
                <a:cs typeface="Times New Roman" pitchFamily="18" charset="0"/>
              </a:rPr>
              <a:t> </a:t>
            </a:r>
            <a:r>
              <a:rPr lang="ru-RU" sz="2400" b="1" dirty="0" smtClean="0">
                <a:solidFill>
                  <a:srgbClr val="FF00FF"/>
                </a:solidFill>
                <a:latin typeface="Times New Roman" pitchFamily="18" charset="0"/>
                <a:cs typeface="Times New Roman" pitchFamily="18" charset="0"/>
              </a:rPr>
              <a:t>«</a:t>
            </a:r>
            <a:r>
              <a:rPr lang="ru-RU" sz="2400" b="1" dirty="0">
                <a:solidFill>
                  <a:srgbClr val="FF00FF"/>
                </a:solidFill>
                <a:latin typeface="Times New Roman" pitchFamily="18" charset="0"/>
                <a:cs typeface="Times New Roman" pitchFamily="18" charset="0"/>
              </a:rPr>
              <a:t>Чебурашка</a:t>
            </a:r>
            <a:r>
              <a:rPr lang="ru-RU" sz="2400" b="1" dirty="0" smtClean="0">
                <a:solidFill>
                  <a:srgbClr val="FF00FF"/>
                </a:solidFill>
                <a:latin typeface="Times New Roman" pitchFamily="18" charset="0"/>
                <a:cs typeface="Times New Roman" pitchFamily="18" charset="0"/>
              </a:rPr>
              <a:t>»</a:t>
            </a:r>
          </a:p>
          <a:p>
            <a:r>
              <a:rPr lang="ru-RU" sz="2400" b="1" dirty="0" smtClean="0">
                <a:solidFill>
                  <a:srgbClr val="FF00FF"/>
                </a:solidFill>
                <a:latin typeface="Times New Roman" pitchFamily="18" charset="0"/>
                <a:cs typeface="Times New Roman" pitchFamily="18" charset="0"/>
              </a:rPr>
              <a:t> </a:t>
            </a:r>
            <a:r>
              <a:rPr lang="ru-RU" b="1" dirty="0" smtClean="0">
                <a:solidFill>
                  <a:srgbClr val="A50021"/>
                </a:solidFill>
                <a:latin typeface="Times New Roman" pitchFamily="18" charset="0"/>
                <a:cs typeface="Times New Roman" pitchFamily="18" charset="0"/>
              </a:rPr>
              <a:t>Чебурашка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крокодил Ген </a:t>
            </a:r>
            <a:r>
              <a:rPr lang="ru-RU" b="1" dirty="0" err="1">
                <a:solidFill>
                  <a:srgbClr val="A50021"/>
                </a:solidFill>
                <a:latin typeface="Times New Roman" pitchFamily="18" charset="0"/>
                <a:cs typeface="Times New Roman" pitchFamily="18" charset="0"/>
              </a:rPr>
              <a:t>телиләр</a:t>
            </a:r>
            <a:r>
              <a:rPr lang="ru-RU" b="1" dirty="0">
                <a:solidFill>
                  <a:srgbClr val="A50021"/>
                </a:solidFill>
                <a:latin typeface="Times New Roman" pitchFamily="18" charset="0"/>
                <a:cs typeface="Times New Roman" pitchFamily="18" charset="0"/>
              </a:rPr>
              <a:t> сын </a:t>
            </a:r>
            <a:r>
              <a:rPr lang="ru-RU" b="1" dirty="0" err="1">
                <a:solidFill>
                  <a:srgbClr val="A50021"/>
                </a:solidFill>
                <a:latin typeface="Times New Roman" pitchFamily="18" charset="0"/>
                <a:cs typeface="Times New Roman" pitchFamily="18" charset="0"/>
              </a:rPr>
              <a:t>пионерлар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белән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Ләкин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шул</a:t>
            </a:r>
            <a:r>
              <a:rPr lang="ru-RU" b="1" dirty="0">
                <a:solidFill>
                  <a:srgbClr val="A50021"/>
                </a:solidFill>
                <a:latin typeface="Times New Roman" pitchFamily="18" charset="0"/>
                <a:cs typeface="Times New Roman" pitchFamily="18" charset="0"/>
              </a:rPr>
              <a:t> баш </a:t>
            </a:r>
            <a:r>
              <a:rPr lang="ru-RU" b="1" dirty="0" err="1">
                <a:solidFill>
                  <a:srgbClr val="A50021"/>
                </a:solidFill>
                <a:latin typeface="Times New Roman" pitchFamily="18" charset="0"/>
                <a:cs typeface="Times New Roman" pitchFamily="18" charset="0"/>
              </a:rPr>
              <a:t>тарталар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дип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белергә</a:t>
            </a:r>
            <a:r>
              <a:rPr lang="ru-RU" b="1" dirty="0">
                <a:solidFill>
                  <a:srgbClr val="A50021"/>
                </a:solidFill>
                <a:latin typeface="Times New Roman" pitchFamily="18" charset="0"/>
                <a:cs typeface="Times New Roman" pitchFamily="18" charset="0"/>
              </a:rPr>
              <a:t> их </a:t>
            </a:r>
            <a:r>
              <a:rPr lang="ru-RU" b="1" dirty="0" err="1">
                <a:solidFill>
                  <a:srgbClr val="A50021"/>
                </a:solidFill>
                <a:latin typeface="Times New Roman" pitchFamily="18" charset="0"/>
                <a:cs typeface="Times New Roman" pitchFamily="18" charset="0"/>
              </a:rPr>
              <a:t>отрядта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шулай</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ничек</a:t>
            </a:r>
            <a:r>
              <a:rPr lang="ru-RU" b="1" dirty="0">
                <a:solidFill>
                  <a:srgbClr val="A50021"/>
                </a:solidFill>
                <a:latin typeface="Times New Roman" pitchFamily="18" charset="0"/>
                <a:cs typeface="Times New Roman" pitchFamily="18" charset="0"/>
              </a:rPr>
              <a:t> чебурашка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крокодил Ген </a:t>
            </a:r>
            <a:r>
              <a:rPr lang="ru-RU" b="1" dirty="0" err="1">
                <a:solidFill>
                  <a:srgbClr val="A50021"/>
                </a:solidFill>
                <a:latin typeface="Times New Roman" pitchFamily="18" charset="0"/>
                <a:cs typeface="Times New Roman" pitchFamily="18" charset="0"/>
              </a:rPr>
              <a:t>белмиләр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эшләргә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сыерчык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оясынар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маршировкаларга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таратырга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талкышлар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Хәтта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исбатларга</a:t>
            </a:r>
            <a:r>
              <a:rPr lang="ru-RU" b="1" dirty="0">
                <a:solidFill>
                  <a:srgbClr val="A50021"/>
                </a:solidFill>
                <a:latin typeface="Times New Roman" pitchFamily="18" charset="0"/>
                <a:cs typeface="Times New Roman" pitchFamily="18" charset="0"/>
              </a:rPr>
              <a:t> , </a:t>
            </a:r>
            <a:r>
              <a:rPr lang="ru-RU" b="1" dirty="0" err="1">
                <a:solidFill>
                  <a:srgbClr val="A50021"/>
                </a:solidFill>
                <a:latin typeface="Times New Roman" pitchFamily="18" charset="0"/>
                <a:cs typeface="Times New Roman" pitchFamily="18" charset="0"/>
              </a:rPr>
              <a:t>нәрсә</a:t>
            </a:r>
            <a:r>
              <a:rPr lang="ru-RU" b="1" dirty="0">
                <a:solidFill>
                  <a:srgbClr val="A50021"/>
                </a:solidFill>
                <a:latin typeface="Times New Roman" pitchFamily="18" charset="0"/>
                <a:cs typeface="Times New Roman" pitchFamily="18" charset="0"/>
              </a:rPr>
              <a:t> лаек </a:t>
            </a:r>
            <a:r>
              <a:rPr lang="ru-RU" b="1" dirty="0" err="1">
                <a:solidFill>
                  <a:srgbClr val="A50021"/>
                </a:solidFill>
                <a:latin typeface="Times New Roman" pitchFamily="18" charset="0"/>
                <a:cs typeface="Times New Roman" pitchFamily="18" charset="0"/>
              </a:rPr>
              <a:t>булырга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пионерлар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белән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дуслар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карар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иттеләр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төзергә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балалар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өчен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ишегалдыда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балалар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майданчыкны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Ләкин</a:t>
            </a:r>
            <a:r>
              <a:rPr lang="ru-RU" b="1" dirty="0">
                <a:solidFill>
                  <a:srgbClr val="A50021"/>
                </a:solidFill>
                <a:latin typeface="Times New Roman" pitchFamily="18" charset="0"/>
                <a:cs typeface="Times New Roman" pitchFamily="18" charset="0"/>
              </a:rPr>
              <a:t> строительство </a:t>
            </a:r>
            <a:r>
              <a:rPr lang="ru-RU" b="1" dirty="0" err="1">
                <a:solidFill>
                  <a:srgbClr val="A50021"/>
                </a:solidFill>
                <a:latin typeface="Times New Roman" pitchFamily="18" charset="0"/>
                <a:cs typeface="Times New Roman" pitchFamily="18" charset="0"/>
              </a:rPr>
              <a:t>көчкә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тәмамланмады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кызганыч</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Геннар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өчен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шуңа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күрә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нәрсә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куып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китте</a:t>
            </a:r>
            <a:r>
              <a:rPr lang="ru-RU" b="1" dirty="0">
                <a:solidFill>
                  <a:srgbClr val="A50021"/>
                </a:solidFill>
                <a:latin typeface="Times New Roman" pitchFamily="18" charset="0"/>
                <a:cs typeface="Times New Roman" pitchFamily="18" charset="0"/>
              </a:rPr>
              <a:t> компрессор. </a:t>
            </a:r>
            <a:r>
              <a:rPr lang="ru-RU" b="1" dirty="0" err="1">
                <a:solidFill>
                  <a:srgbClr val="A50021"/>
                </a:solidFill>
                <a:latin typeface="Times New Roman" pitchFamily="18" charset="0"/>
                <a:cs typeface="Times New Roman" pitchFamily="18" charset="0"/>
              </a:rPr>
              <a:t>Ләкин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көчкә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таләпчән</a:t>
            </a:r>
            <a:r>
              <a:rPr lang="ru-RU" b="1" dirty="0">
                <a:solidFill>
                  <a:srgbClr val="A50021"/>
                </a:solidFill>
                <a:latin typeface="Times New Roman" pitchFamily="18" charset="0"/>
                <a:cs typeface="Times New Roman" pitchFamily="18" charset="0"/>
              </a:rPr>
              <a:t> милиционер </a:t>
            </a:r>
            <a:r>
              <a:rPr lang="ru-RU" b="1" dirty="0" err="1">
                <a:solidFill>
                  <a:srgbClr val="A50021"/>
                </a:solidFill>
                <a:latin typeface="Times New Roman" pitchFamily="18" charset="0"/>
                <a:cs typeface="Times New Roman" pitchFamily="18" charset="0"/>
              </a:rPr>
              <a:t>танды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нигә</a:t>
            </a:r>
            <a:r>
              <a:rPr lang="ru-RU" b="1" dirty="0">
                <a:solidFill>
                  <a:srgbClr val="A50021"/>
                </a:solidFill>
                <a:latin typeface="Times New Roman" pitchFamily="18" charset="0"/>
                <a:cs typeface="Times New Roman" pitchFamily="18" charset="0"/>
              </a:rPr>
              <a:t> Ген </a:t>
            </a:r>
            <a:r>
              <a:rPr lang="ru-RU" b="1" dirty="0" err="1">
                <a:solidFill>
                  <a:srgbClr val="A50021"/>
                </a:solidFill>
                <a:latin typeface="Times New Roman" pitchFamily="18" charset="0"/>
                <a:cs typeface="Times New Roman" pitchFamily="18" charset="0"/>
              </a:rPr>
              <a:t>өчен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җыелды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файдаланырга</a:t>
            </a:r>
            <a:r>
              <a:rPr lang="ru-RU" b="1" dirty="0">
                <a:solidFill>
                  <a:srgbClr val="A50021"/>
                </a:solidFill>
                <a:latin typeface="Times New Roman" pitchFamily="18" charset="0"/>
                <a:cs typeface="Times New Roman" pitchFamily="18" charset="0"/>
              </a:rPr>
              <a:t> компрессор, </a:t>
            </a:r>
            <a:r>
              <a:rPr lang="ru-RU" b="1" dirty="0" err="1">
                <a:solidFill>
                  <a:srgbClr val="A50021"/>
                </a:solidFill>
                <a:latin typeface="Times New Roman" pitchFamily="18" charset="0"/>
                <a:cs typeface="Times New Roman" pitchFamily="18" charset="0"/>
              </a:rPr>
              <a:t>хәзер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үк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йомшарды</a:t>
            </a:r>
            <a:r>
              <a:rPr lang="ru-RU" b="1" dirty="0">
                <a:solidFill>
                  <a:srgbClr val="A50021"/>
                </a:solidFill>
                <a:latin typeface="Times New Roman" pitchFamily="18" charset="0"/>
                <a:cs typeface="Times New Roman" pitchFamily="18" charset="0"/>
              </a:rPr>
              <a:t>.</a:t>
            </a:r>
          </a:p>
          <a:p>
            <a:r>
              <a:rPr lang="ru-RU" b="1" dirty="0" err="1">
                <a:solidFill>
                  <a:srgbClr val="A50021"/>
                </a:solidFill>
                <a:latin typeface="Times New Roman" pitchFamily="18" charset="0"/>
                <a:cs typeface="Times New Roman" pitchFamily="18" charset="0"/>
              </a:rPr>
              <a:t>Төзеп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майданчыкны</a:t>
            </a:r>
            <a:r>
              <a:rPr lang="ru-RU" b="1" dirty="0">
                <a:solidFill>
                  <a:srgbClr val="A50021"/>
                </a:solidFill>
                <a:latin typeface="Times New Roman" pitchFamily="18" charset="0"/>
                <a:cs typeface="Times New Roman" pitchFamily="18" charset="0"/>
              </a:rPr>
              <a:t> Ген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чебурашка </a:t>
            </a:r>
            <a:r>
              <a:rPr lang="ru-RU" b="1" dirty="0" err="1">
                <a:solidFill>
                  <a:srgbClr val="A50021"/>
                </a:solidFill>
                <a:latin typeface="Times New Roman" pitchFamily="18" charset="0"/>
                <a:cs typeface="Times New Roman" pitchFamily="18" charset="0"/>
              </a:rPr>
              <a:t>карар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иттеләр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җыярга</a:t>
            </a:r>
            <a:r>
              <a:rPr lang="ru-RU" b="1" dirty="0">
                <a:solidFill>
                  <a:srgbClr val="A50021"/>
                </a:solidFill>
                <a:latin typeface="Times New Roman" pitchFamily="18" charset="0"/>
                <a:cs typeface="Times New Roman" pitchFamily="18" charset="0"/>
              </a:rPr>
              <a:t> металлолом. </a:t>
            </a:r>
            <a:r>
              <a:rPr lang="ru-RU" b="1" dirty="0" err="1">
                <a:solidFill>
                  <a:srgbClr val="A50021"/>
                </a:solidFill>
                <a:latin typeface="Times New Roman" pitchFamily="18" charset="0"/>
                <a:cs typeface="Times New Roman" pitchFamily="18" charset="0"/>
              </a:rPr>
              <a:t>Җыеп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бөтенбер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үбәм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тауга</a:t>
            </a:r>
            <a:r>
              <a:rPr lang="ru-RU" b="1" dirty="0">
                <a:solidFill>
                  <a:srgbClr val="A50021"/>
                </a:solidFill>
                <a:latin typeface="Times New Roman" pitchFamily="18" charset="0"/>
                <a:cs typeface="Times New Roman" pitchFamily="18" charset="0"/>
              </a:rPr>
              <a:t>  металлолома, </a:t>
            </a:r>
            <a:r>
              <a:rPr lang="ru-RU" b="1" dirty="0" err="1">
                <a:solidFill>
                  <a:srgbClr val="A50021"/>
                </a:solidFill>
                <a:latin typeface="Times New Roman" pitchFamily="18" charset="0"/>
                <a:cs typeface="Times New Roman" pitchFamily="18" charset="0"/>
              </a:rPr>
              <a:t>дуслар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өстерәп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китерделәр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пионерларга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Пионерлар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шатландылар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карар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иттеләр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дип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белергә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Генга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чебурашку пионер </a:t>
            </a:r>
            <a:r>
              <a:rPr lang="ru-RU" b="1" dirty="0" err="1">
                <a:solidFill>
                  <a:srgbClr val="A50021"/>
                </a:solidFill>
                <a:latin typeface="Times New Roman" pitchFamily="18" charset="0"/>
                <a:cs typeface="Times New Roman" pitchFamily="18" charset="0"/>
              </a:rPr>
              <a:t>отрядта</a:t>
            </a:r>
            <a:r>
              <a:rPr lang="ru-RU" b="1" dirty="0">
                <a:solidFill>
                  <a:srgbClr val="A50021"/>
                </a:solidFill>
                <a:latin typeface="Times New Roman" pitchFamily="18" charset="0"/>
                <a:cs typeface="Times New Roman" pitchFamily="18" charset="0"/>
              </a:rPr>
              <a:t> .</a:t>
            </a:r>
          </a:p>
        </p:txBody>
      </p:sp>
    </p:spTree>
    <p:extLst>
      <p:ext uri="{BB962C8B-B14F-4D97-AF65-F5344CB8AC3E}">
        <p14:creationId xmlns:p14="http://schemas.microsoft.com/office/powerpoint/2010/main" xmlns="" val="2153714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C:\Users\дом\Desktop\1343720463_22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26374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9180"/>
            <a:ext cx="9144000" cy="6694140"/>
          </a:xfrm>
          <a:prstGeom prst="rect">
            <a:avLst/>
          </a:prstGeom>
        </p:spPr>
        <p:txBody>
          <a:bodyPr wrap="square">
            <a:spAutoFit/>
          </a:bodyPr>
          <a:lstStyle/>
          <a:p>
            <a:pPr algn="ctr"/>
            <a:r>
              <a:rPr lang="ru-RU" b="1" dirty="0">
                <a:solidFill>
                  <a:srgbClr val="FF00FF"/>
                </a:solidFill>
                <a:latin typeface="Times New Roman" pitchFamily="18" charset="0"/>
                <a:cs typeface="Times New Roman" pitchFamily="18" charset="0"/>
              </a:rPr>
              <a:t>«Шапокляк</a:t>
            </a:r>
            <a:r>
              <a:rPr lang="ru-RU" b="1" dirty="0" smtClean="0">
                <a:solidFill>
                  <a:srgbClr val="FF00FF"/>
                </a:solidFill>
                <a:latin typeface="Times New Roman" pitchFamily="18" charset="0"/>
                <a:cs typeface="Times New Roman" pitchFamily="18" charset="0"/>
              </a:rPr>
              <a:t>»</a:t>
            </a:r>
          </a:p>
          <a:p>
            <a:r>
              <a:rPr lang="ru-RU" sz="1500" b="1" dirty="0" smtClean="0">
                <a:solidFill>
                  <a:srgbClr val="A50021"/>
                </a:solidFill>
                <a:latin typeface="Times New Roman" pitchFamily="18" charset="0"/>
                <a:cs typeface="Times New Roman" pitchFamily="18" charset="0"/>
              </a:rPr>
              <a:t>Чебурашка </a:t>
            </a:r>
            <a:r>
              <a:rPr lang="ru-RU" sz="1500" b="1" dirty="0">
                <a:solidFill>
                  <a:srgbClr val="A50021"/>
                </a:solidFill>
                <a:latin typeface="Times New Roman" pitchFamily="18" charset="0"/>
                <a:cs typeface="Times New Roman" pitchFamily="18" charset="0"/>
              </a:rPr>
              <a:t>и крокодил Гена собирались на отдых к морю. Но билеты на поезд у них похитила старая проказница старуха Шапокляк. По этому, друзей высадили с поезда на первой же станции. Теперь друзьям ни чего не остается, как возвращаться домой по шпалам, что бы не заблудиться. По дороги они растеряли свои вещи, которая подобрала старуха Шапокляк ехавшая за ними на дрезине. Свернув с дороги, Гена и Чебурашка попадают в капканы, расставленные туристами-браконьерами. Попалась в капкан и старуха Шапокляк. Узнав, что капканы расставили туристы, старуха Шапокляк решает устроить им «сладкую жизнь». Гена с Чебурашкой замечают у реки детей выкрашенных в разные цвета радуги. На вопрос Гены, почему они такие грязные, дети ответили, что купались в реке. Оказывается, река загрязнялась фабричными отходами. Гена и Чебурашка идут к директору, и тот обещает закрыть трубу, но обещания не выполняет. Тогда гена закрывает трубу собой и спасает реку от загрязнения. После такого благородного поступка Шапокляк возвращает друзьям билеты и вещи, и они все вместе возвращаются домой</a:t>
            </a:r>
            <a:r>
              <a:rPr lang="ru-RU" sz="1500" b="1" dirty="0" smtClean="0">
                <a:solidFill>
                  <a:srgbClr val="A50021"/>
                </a:solidFill>
                <a:latin typeface="Times New Roman" pitchFamily="18" charset="0"/>
                <a:cs typeface="Times New Roman" pitchFamily="18" charset="0"/>
              </a:rPr>
              <a:t>.</a:t>
            </a:r>
            <a:r>
              <a:rPr lang="ru-RU" sz="1500" b="1" dirty="0">
                <a:solidFill>
                  <a:srgbClr val="A50021"/>
                </a:solidFill>
                <a:latin typeface="Times New Roman" pitchFamily="18" charset="0"/>
                <a:cs typeface="Times New Roman" pitchFamily="18" charset="0"/>
              </a:rPr>
              <a:t> </a:t>
            </a:r>
          </a:p>
          <a:p>
            <a:pPr algn="ctr"/>
            <a:r>
              <a:rPr lang="ru-RU" b="1" dirty="0">
                <a:solidFill>
                  <a:srgbClr val="FF00FF"/>
                </a:solidFill>
                <a:latin typeface="Times New Roman" pitchFamily="18" charset="0"/>
                <a:cs typeface="Times New Roman" pitchFamily="18" charset="0"/>
              </a:rPr>
              <a:t>«Шапокляк</a:t>
            </a:r>
            <a:r>
              <a:rPr lang="ru-RU" b="1" dirty="0" smtClean="0">
                <a:solidFill>
                  <a:srgbClr val="FF00FF"/>
                </a:solidFill>
                <a:latin typeface="Times New Roman" pitchFamily="18" charset="0"/>
                <a:cs typeface="Times New Roman" pitchFamily="18" charset="0"/>
              </a:rPr>
              <a:t>»</a:t>
            </a:r>
          </a:p>
          <a:p>
            <a:r>
              <a:rPr lang="ru-RU" b="1" dirty="0" smtClean="0">
                <a:solidFill>
                  <a:srgbClr val="FF00FF"/>
                </a:solidFill>
                <a:latin typeface="Times New Roman" pitchFamily="18" charset="0"/>
                <a:cs typeface="Times New Roman" pitchFamily="18" charset="0"/>
              </a:rPr>
              <a:t> </a:t>
            </a:r>
            <a:r>
              <a:rPr lang="ru-RU" sz="1500" b="1" dirty="0" smtClean="0">
                <a:solidFill>
                  <a:srgbClr val="A50021"/>
                </a:solidFill>
                <a:latin typeface="Times New Roman" pitchFamily="18" charset="0"/>
                <a:cs typeface="Times New Roman" pitchFamily="18" charset="0"/>
              </a:rPr>
              <a:t>Чебурашка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крокодил Ген </a:t>
            </a:r>
            <a:r>
              <a:rPr lang="ru-RU" sz="1500" b="1" dirty="0" err="1">
                <a:solidFill>
                  <a:srgbClr val="A50021"/>
                </a:solidFill>
                <a:latin typeface="Times New Roman" pitchFamily="18" charset="0"/>
                <a:cs typeface="Times New Roman" pitchFamily="18" charset="0"/>
              </a:rPr>
              <a:t>җыелдылар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ялда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диңгезгә</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Ләкин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билетлар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поездта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янында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урлады</a:t>
            </a:r>
            <a:r>
              <a:rPr lang="ru-RU" sz="1500" b="1" dirty="0">
                <a:solidFill>
                  <a:srgbClr val="A50021"/>
                </a:solidFill>
                <a:latin typeface="Times New Roman" pitchFamily="18" charset="0"/>
                <a:cs typeface="Times New Roman" pitchFamily="18" charset="0"/>
              </a:rPr>
              <a:t> карт </a:t>
            </a:r>
            <a:r>
              <a:rPr lang="ru-RU" sz="1500" b="1" dirty="0" err="1">
                <a:solidFill>
                  <a:srgbClr val="A50021"/>
                </a:solidFill>
                <a:latin typeface="Times New Roman" pitchFamily="18" charset="0"/>
                <a:cs typeface="Times New Roman" pitchFamily="18" charset="0"/>
              </a:rPr>
              <a:t>шаян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карчык</a:t>
            </a:r>
            <a:r>
              <a:rPr lang="ru-RU" sz="1500" b="1" dirty="0">
                <a:solidFill>
                  <a:srgbClr val="A50021"/>
                </a:solidFill>
                <a:latin typeface="Times New Roman" pitchFamily="18" charset="0"/>
                <a:cs typeface="Times New Roman" pitchFamily="18" charset="0"/>
              </a:rPr>
              <a:t> Шапокляк. </a:t>
            </a:r>
            <a:r>
              <a:rPr lang="ru-RU" sz="1500" b="1" dirty="0" err="1">
                <a:solidFill>
                  <a:srgbClr val="A50021"/>
                </a:solidFill>
                <a:latin typeface="Times New Roman" pitchFamily="18" charset="0"/>
                <a:cs typeface="Times New Roman" pitchFamily="18" charset="0"/>
              </a:rPr>
              <a:t>Шул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буйлап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дусларны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төшерделәр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поездтан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бирле</a:t>
            </a:r>
            <a:r>
              <a:rPr lang="ru-RU" sz="1500" b="1" dirty="0">
                <a:solidFill>
                  <a:srgbClr val="A50021"/>
                </a:solidFill>
                <a:latin typeface="Times New Roman" pitchFamily="18" charset="0"/>
                <a:cs typeface="Times New Roman" pitchFamily="18" charset="0"/>
              </a:rPr>
              <a:t> первой бит </a:t>
            </a:r>
            <a:r>
              <a:rPr lang="ru-RU" sz="1500" b="1" dirty="0" err="1">
                <a:solidFill>
                  <a:srgbClr val="A50021"/>
                </a:solidFill>
                <a:latin typeface="Times New Roman" pitchFamily="18" charset="0"/>
                <a:cs typeface="Times New Roman" pitchFamily="18" charset="0"/>
              </a:rPr>
              <a:t>станцияләрдә</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Хәзер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дусларга</a:t>
            </a:r>
            <a:r>
              <a:rPr lang="ru-RU" sz="1500" b="1" dirty="0">
                <a:solidFill>
                  <a:srgbClr val="A50021"/>
                </a:solidFill>
                <a:latin typeface="Times New Roman" pitchFamily="18" charset="0"/>
                <a:cs typeface="Times New Roman" pitchFamily="18" charset="0"/>
              </a:rPr>
              <a:t> ни </a:t>
            </a:r>
            <a:r>
              <a:rPr lang="ru-RU" sz="1500" b="1" dirty="0" err="1">
                <a:solidFill>
                  <a:srgbClr val="A50021"/>
                </a:solidFill>
                <a:latin typeface="Times New Roman" pitchFamily="18" charset="0"/>
                <a:cs typeface="Times New Roman" pitchFamily="18" charset="0"/>
              </a:rPr>
              <a:t>нигә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калмый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ничек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кайтырга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өйгә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шпаллар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буйлап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нәрсә</a:t>
            </a:r>
            <a:r>
              <a:rPr lang="ru-RU" sz="1500" b="1" dirty="0">
                <a:solidFill>
                  <a:srgbClr val="A50021"/>
                </a:solidFill>
                <a:latin typeface="Times New Roman" pitchFamily="18" charset="0"/>
                <a:cs typeface="Times New Roman" pitchFamily="18" charset="0"/>
              </a:rPr>
              <a:t> да </a:t>
            </a:r>
            <a:r>
              <a:rPr lang="ru-RU" sz="1500" b="1" dirty="0" err="1">
                <a:solidFill>
                  <a:srgbClr val="A50021"/>
                </a:solidFill>
                <a:latin typeface="Times New Roman" pitchFamily="18" charset="0"/>
                <a:cs typeface="Times New Roman" pitchFamily="18" charset="0"/>
              </a:rPr>
              <a:t>адашмаска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Кыйммәт</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буйлап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югалтып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бетерделәр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үз</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хәбәр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бирүче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ничәнче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җыеп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алды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карчык</a:t>
            </a:r>
            <a:r>
              <a:rPr lang="ru-RU" sz="1500" b="1" dirty="0">
                <a:solidFill>
                  <a:srgbClr val="A50021"/>
                </a:solidFill>
                <a:latin typeface="Times New Roman" pitchFamily="18" charset="0"/>
                <a:cs typeface="Times New Roman" pitchFamily="18" charset="0"/>
              </a:rPr>
              <a:t> Шапокляк </a:t>
            </a:r>
            <a:r>
              <a:rPr lang="ru-RU" sz="1500" b="1" dirty="0" err="1">
                <a:solidFill>
                  <a:srgbClr val="A50021"/>
                </a:solidFill>
                <a:latin typeface="Times New Roman" pitchFamily="18" charset="0"/>
                <a:cs typeface="Times New Roman" pitchFamily="18" charset="0"/>
              </a:rPr>
              <a:t>баручы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белән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артыннан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белән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дрезинада</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Төреп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кыйммәт</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бирле</a:t>
            </a:r>
            <a:r>
              <a:rPr lang="ru-RU" sz="1500" b="1" dirty="0">
                <a:solidFill>
                  <a:srgbClr val="A50021"/>
                </a:solidFill>
                <a:latin typeface="Times New Roman" pitchFamily="18" charset="0"/>
                <a:cs typeface="Times New Roman" pitchFamily="18" charset="0"/>
              </a:rPr>
              <a:t>, Ген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чебурашка {</a:t>
            </a:r>
            <a:r>
              <a:rPr lang="ru-RU" sz="1500" b="1" dirty="0" err="1">
                <a:solidFill>
                  <a:srgbClr val="A50021"/>
                </a:solidFill>
                <a:latin typeface="Times New Roman" pitchFamily="18" charset="0"/>
                <a:cs typeface="Times New Roman" pitchFamily="18" charset="0"/>
              </a:rPr>
              <a:t>тидерәләр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коелып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бетәләр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капкыннарда</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куючылар</a:t>
            </a:r>
            <a:r>
              <a:rPr lang="ru-RU" sz="1500" b="1" dirty="0">
                <a:solidFill>
                  <a:srgbClr val="A50021"/>
                </a:solidFill>
                <a:latin typeface="Times New Roman" pitchFamily="18" charset="0"/>
                <a:cs typeface="Times New Roman" pitchFamily="18" charset="0"/>
              </a:rPr>
              <a:t> туристами-браконьерами. {</a:t>
            </a:r>
            <a:r>
              <a:rPr lang="ru-RU" sz="1500" b="1" dirty="0" err="1">
                <a:solidFill>
                  <a:srgbClr val="A50021"/>
                </a:solidFill>
                <a:latin typeface="Times New Roman" pitchFamily="18" charset="0"/>
                <a:cs typeface="Times New Roman" pitchFamily="18" charset="0"/>
              </a:rPr>
              <a:t>эләкте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көтүдә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йөрде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капкында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карчык</a:t>
            </a:r>
            <a:r>
              <a:rPr lang="ru-RU" sz="1500" b="1" dirty="0">
                <a:solidFill>
                  <a:srgbClr val="A50021"/>
                </a:solidFill>
                <a:latin typeface="Times New Roman" pitchFamily="18" charset="0"/>
                <a:cs typeface="Times New Roman" pitchFamily="18" charset="0"/>
              </a:rPr>
              <a:t> Шапокляк. </a:t>
            </a:r>
            <a:r>
              <a:rPr lang="ru-RU" sz="1500" b="1" dirty="0" err="1">
                <a:solidFill>
                  <a:srgbClr val="A50021"/>
                </a:solidFill>
                <a:latin typeface="Times New Roman" pitchFamily="18" charset="0"/>
                <a:cs typeface="Times New Roman" pitchFamily="18" charset="0"/>
              </a:rPr>
              <a:t>Танып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нәрсә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капкыннар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куйдылар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туристлар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карчык</a:t>
            </a:r>
            <a:r>
              <a:rPr lang="ru-RU" sz="1500" b="1" dirty="0">
                <a:solidFill>
                  <a:srgbClr val="A50021"/>
                </a:solidFill>
                <a:latin typeface="Times New Roman" pitchFamily="18" charset="0"/>
                <a:cs typeface="Times New Roman" pitchFamily="18" charset="0"/>
              </a:rPr>
              <a:t> Шапокляк </a:t>
            </a:r>
            <a:r>
              <a:rPr lang="ru-RU" sz="1500" b="1" dirty="0" err="1">
                <a:solidFill>
                  <a:srgbClr val="A50021"/>
                </a:solidFill>
                <a:latin typeface="Times New Roman" pitchFamily="18" charset="0"/>
                <a:cs typeface="Times New Roman" pitchFamily="18" charset="0"/>
              </a:rPr>
              <a:t>хәл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итә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корырга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татлы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тереклек</a:t>
            </a:r>
            <a:r>
              <a:rPr lang="ru-RU" sz="1500" b="1" dirty="0">
                <a:solidFill>
                  <a:srgbClr val="A50021"/>
                </a:solidFill>
                <a:latin typeface="Times New Roman" pitchFamily="18" charset="0"/>
                <a:cs typeface="Times New Roman" pitchFamily="18" charset="0"/>
              </a:rPr>
              <a:t>». Ген чебурашкой </a:t>
            </a:r>
            <a:r>
              <a:rPr lang="ru-RU" sz="1500" b="1" dirty="0" err="1">
                <a:solidFill>
                  <a:srgbClr val="A50021"/>
                </a:solidFill>
                <a:latin typeface="Times New Roman" pitchFamily="18" charset="0"/>
                <a:cs typeface="Times New Roman" pitchFamily="18" charset="0"/>
              </a:rPr>
              <a:t>күреп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елгалардан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бирле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балалар</a:t>
            </a:r>
            <a:r>
              <a:rPr lang="ru-RU" sz="1500" b="1" dirty="0">
                <a:solidFill>
                  <a:srgbClr val="A50021"/>
                </a:solidFill>
                <a:latin typeface="Times New Roman" pitchFamily="18" charset="0"/>
                <a:cs typeface="Times New Roman" pitchFamily="18" charset="0"/>
              </a:rPr>
              <a:t> выкрашенных </a:t>
            </a:r>
            <a:r>
              <a:rPr lang="ru-RU" sz="1500" b="1" dirty="0" err="1">
                <a:solidFill>
                  <a:srgbClr val="A50021"/>
                </a:solidFill>
                <a:latin typeface="Times New Roman" pitchFamily="18" charset="0"/>
                <a:cs typeface="Times New Roman" pitchFamily="18" charset="0"/>
              </a:rPr>
              <a:t>төрле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төстә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салават</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күпереләр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Сорауда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Геннар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нигә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шундый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пычрак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балалар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җавап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бирделәр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нәрсә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коендылар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елгада</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Булып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чыга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елга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пычранды</a:t>
            </a:r>
            <a:r>
              <a:rPr lang="ru-RU" sz="1500" b="1" dirty="0">
                <a:solidFill>
                  <a:srgbClr val="A50021"/>
                </a:solidFill>
                <a:latin typeface="Times New Roman" pitchFamily="18" charset="0"/>
                <a:cs typeface="Times New Roman" pitchFamily="18" charset="0"/>
              </a:rPr>
              <a:t> фабрика </a:t>
            </a:r>
            <a:r>
              <a:rPr lang="ru-RU" sz="1500" b="1" dirty="0" err="1">
                <a:solidFill>
                  <a:srgbClr val="A50021"/>
                </a:solidFill>
                <a:latin typeface="Times New Roman" pitchFamily="18" charset="0"/>
                <a:cs typeface="Times New Roman" pitchFamily="18" charset="0"/>
              </a:rPr>
              <a:t>китүнәр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белән</a:t>
            </a:r>
            <a:r>
              <a:rPr lang="ru-RU" sz="1500" b="1" dirty="0">
                <a:solidFill>
                  <a:srgbClr val="A50021"/>
                </a:solidFill>
                <a:latin typeface="Times New Roman" pitchFamily="18" charset="0"/>
                <a:cs typeface="Times New Roman" pitchFamily="18" charset="0"/>
              </a:rPr>
              <a:t>. Ген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чебурашка </a:t>
            </a:r>
            <a:r>
              <a:rPr lang="ru-RU" sz="1500" b="1" dirty="0" err="1">
                <a:solidFill>
                  <a:srgbClr val="A50021"/>
                </a:solidFill>
                <a:latin typeface="Times New Roman" pitchFamily="18" charset="0"/>
                <a:cs typeface="Times New Roman" pitchFamily="18" charset="0"/>
              </a:rPr>
              <a:t>баралар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директорга</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сүз</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ябарга</a:t>
            </a:r>
            <a:r>
              <a:rPr lang="ru-RU" sz="1500" b="1" dirty="0">
                <a:solidFill>
                  <a:srgbClr val="A50021"/>
                </a:solidFill>
                <a:latin typeface="Times New Roman" pitchFamily="18" charset="0"/>
                <a:cs typeface="Times New Roman" pitchFamily="18" charset="0"/>
              </a:rPr>
              <a:t> торбаны, </a:t>
            </a:r>
            <a:r>
              <a:rPr lang="ru-RU" sz="1500" b="1" dirty="0" err="1">
                <a:solidFill>
                  <a:srgbClr val="A50021"/>
                </a:solidFill>
                <a:latin typeface="Times New Roman" pitchFamily="18" charset="0"/>
                <a:cs typeface="Times New Roman" pitchFamily="18" charset="0"/>
              </a:rPr>
              <a:t>ләкин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вәгъдәләр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үтәми</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Шулчак</a:t>
            </a:r>
            <a:r>
              <a:rPr lang="ru-RU" sz="1500" b="1" dirty="0">
                <a:solidFill>
                  <a:srgbClr val="A50021"/>
                </a:solidFill>
                <a:latin typeface="Times New Roman" pitchFamily="18" charset="0"/>
                <a:cs typeface="Times New Roman" pitchFamily="18" charset="0"/>
              </a:rPr>
              <a:t> ген </a:t>
            </a:r>
            <a:r>
              <a:rPr lang="ru-RU" sz="1500" b="1" dirty="0" err="1">
                <a:solidFill>
                  <a:srgbClr val="A50021"/>
                </a:solidFill>
                <a:latin typeface="Times New Roman" pitchFamily="18" charset="0"/>
                <a:cs typeface="Times New Roman" pitchFamily="18" charset="0"/>
              </a:rPr>
              <a:t>яба</a:t>
            </a:r>
            <a:r>
              <a:rPr lang="ru-RU" sz="1500" b="1" dirty="0">
                <a:solidFill>
                  <a:srgbClr val="A50021"/>
                </a:solidFill>
                <a:latin typeface="Times New Roman" pitchFamily="18" charset="0"/>
                <a:cs typeface="Times New Roman" pitchFamily="18" charset="0"/>
              </a:rPr>
              <a:t> торбаны </a:t>
            </a:r>
            <a:r>
              <a:rPr lang="ru-RU" sz="1500" b="1" dirty="0" err="1">
                <a:solidFill>
                  <a:srgbClr val="A50021"/>
                </a:solidFill>
                <a:latin typeface="Times New Roman" pitchFamily="18" charset="0"/>
                <a:cs typeface="Times New Roman" pitchFamily="18" charset="0"/>
              </a:rPr>
              <a:t>үз-үзен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белән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коткара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елганы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пычраулардан</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Шундый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намуслы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кыланыштан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соңынтын</a:t>
            </a:r>
            <a:r>
              <a:rPr lang="ru-RU" sz="1500" b="1" dirty="0">
                <a:solidFill>
                  <a:srgbClr val="A50021"/>
                </a:solidFill>
                <a:latin typeface="Times New Roman" pitchFamily="18" charset="0"/>
                <a:cs typeface="Times New Roman" pitchFamily="18" charset="0"/>
              </a:rPr>
              <a:t> Шапокляк </a:t>
            </a:r>
            <a:r>
              <a:rPr lang="ru-RU" sz="1500" b="1" dirty="0" err="1">
                <a:solidFill>
                  <a:srgbClr val="A50021"/>
                </a:solidFill>
                <a:latin typeface="Times New Roman" pitchFamily="18" charset="0"/>
                <a:cs typeface="Times New Roman" pitchFamily="18" charset="0"/>
              </a:rPr>
              <a:t>кайтара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дусларга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билетлар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хәбәр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бирүче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барлыгы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бергә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кайталар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өйгә</a:t>
            </a:r>
            <a:r>
              <a:rPr lang="ru-RU" sz="1500" b="1" dirty="0">
                <a:solidFill>
                  <a:srgbClr val="A50021"/>
                </a:solidFill>
                <a:latin typeface="Times New Roman" pitchFamily="18" charset="0"/>
                <a:cs typeface="Times New Roman" pitchFamily="18" charset="0"/>
              </a:rPr>
              <a:t>.</a:t>
            </a:r>
          </a:p>
        </p:txBody>
      </p:sp>
    </p:spTree>
    <p:extLst>
      <p:ext uri="{BB962C8B-B14F-4D97-AF65-F5344CB8AC3E}">
        <p14:creationId xmlns:p14="http://schemas.microsoft.com/office/powerpoint/2010/main" xmlns="" val="2077799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дом\Desktop\863239fa64569379a40f7b18b5716518.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3059832" y="260648"/>
            <a:ext cx="5976664" cy="769441"/>
          </a:xfrm>
          <a:prstGeom prst="rect">
            <a:avLst/>
          </a:prstGeom>
        </p:spPr>
        <p:txBody>
          <a:bodyPr wrap="square">
            <a:spAutoFit/>
          </a:bodyPr>
          <a:lstStyle/>
          <a:p>
            <a:pPr algn="ctr"/>
            <a:r>
              <a:rPr lang="ru-RU" sz="4400" b="1" dirty="0">
                <a:solidFill>
                  <a:srgbClr val="FFFF99"/>
                </a:solidFill>
                <a:latin typeface="Times New Roman" pitchFamily="18" charset="0"/>
                <a:cs typeface="Times New Roman" pitchFamily="18" charset="0"/>
              </a:rPr>
              <a:t>«Двенадцать месяцев»</a:t>
            </a:r>
          </a:p>
        </p:txBody>
      </p:sp>
      <p:sp>
        <p:nvSpPr>
          <p:cNvPr id="3" name="Прямоугольник 2"/>
          <p:cNvSpPr/>
          <p:nvPr/>
        </p:nvSpPr>
        <p:spPr>
          <a:xfrm>
            <a:off x="3131840" y="899428"/>
            <a:ext cx="5832648" cy="769441"/>
          </a:xfrm>
          <a:prstGeom prst="rect">
            <a:avLst/>
          </a:prstGeom>
        </p:spPr>
        <p:txBody>
          <a:bodyPr wrap="square">
            <a:spAutoFit/>
          </a:bodyPr>
          <a:lstStyle/>
          <a:p>
            <a:pPr algn="ctr"/>
            <a:r>
              <a:rPr lang="ru-RU" sz="4400" b="1" dirty="0">
                <a:solidFill>
                  <a:schemeClr val="bg1"/>
                </a:solidFill>
                <a:latin typeface="Times New Roman" pitchFamily="18" charset="0"/>
                <a:cs typeface="Times New Roman" pitchFamily="18" charset="0"/>
              </a:rPr>
              <a:t>«Унике </a:t>
            </a:r>
            <a:r>
              <a:rPr lang="ru-RU" sz="4400" b="1" dirty="0" smtClean="0">
                <a:solidFill>
                  <a:schemeClr val="bg1"/>
                </a:solidFill>
                <a:latin typeface="Times New Roman" pitchFamily="18" charset="0"/>
                <a:cs typeface="Times New Roman" pitchFamily="18" charset="0"/>
              </a:rPr>
              <a:t>ай»</a:t>
            </a:r>
            <a:endParaRPr lang="ru-RU" sz="44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392132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7263527"/>
          </a:xfrm>
          <a:prstGeom prst="rect">
            <a:avLst/>
          </a:prstGeom>
        </p:spPr>
        <p:txBody>
          <a:bodyPr wrap="square">
            <a:spAutoFit/>
          </a:bodyPr>
          <a:lstStyle/>
          <a:p>
            <a:pPr algn="ctr"/>
            <a:r>
              <a:rPr lang="ru-RU" sz="2000" b="1" dirty="0">
                <a:solidFill>
                  <a:srgbClr val="FF00FF"/>
                </a:solidFill>
                <a:latin typeface="Times New Roman" pitchFamily="18" charset="0"/>
                <a:cs typeface="Times New Roman" pitchFamily="18" charset="0"/>
              </a:rPr>
              <a:t>«Двенадцать месяцев</a:t>
            </a:r>
            <a:r>
              <a:rPr lang="ru-RU" sz="2000" b="1" dirty="0" smtClean="0">
                <a:solidFill>
                  <a:srgbClr val="FF00FF"/>
                </a:solidFill>
                <a:latin typeface="Times New Roman" pitchFamily="18" charset="0"/>
                <a:cs typeface="Times New Roman" pitchFamily="18" charset="0"/>
              </a:rPr>
              <a:t>»</a:t>
            </a:r>
          </a:p>
          <a:p>
            <a:r>
              <a:rPr lang="ru-RU" sz="2000" b="1" dirty="0" smtClean="0">
                <a:solidFill>
                  <a:srgbClr val="FF00FF"/>
                </a:solidFill>
                <a:latin typeface="Times New Roman" pitchFamily="18" charset="0"/>
                <a:cs typeface="Times New Roman" pitchFamily="18" charset="0"/>
              </a:rPr>
              <a:t> </a:t>
            </a:r>
            <a:r>
              <a:rPr lang="ru-RU" sz="1400" b="1" dirty="0" smtClean="0">
                <a:solidFill>
                  <a:srgbClr val="A50021"/>
                </a:solidFill>
                <a:latin typeface="Times New Roman" pitchFamily="18" charset="0"/>
                <a:cs typeface="Times New Roman" pitchFamily="18" charset="0"/>
              </a:rPr>
              <a:t>Очень </a:t>
            </a:r>
            <a:r>
              <a:rPr lang="ru-RU" sz="1400" b="1" dirty="0">
                <a:solidFill>
                  <a:srgbClr val="A50021"/>
                </a:solidFill>
                <a:latin typeface="Times New Roman" pitchFamily="18" charset="0"/>
                <a:cs typeface="Times New Roman" pitchFamily="18" charset="0"/>
              </a:rPr>
              <a:t>избалованная принцесса изучает со своим преподавателем природоведение, но она терпеть не может чужих поучений. Когда обучение доходит до смены времен года и ботаники, принцесса заявляет, что хочет немедленно увидеть подснежники, чтобы посмотреть, что это за цветы. Никакие доводы учителя о том ,за окном зима не имеют на нее воздействия. Каприз царственной особы приобретает форму указа, в котором тому, кто принесет корзину цветов во дворец, взамен выдадут такую же корзину золота. Узнав о вознаграждении, мачеха посылает падчерицу в зимний лес, приказав, не возвращаться домой без подснежников. Девочка, понимая, что может замерзнуть, послушно отправилась в лес. Замерзшая падчерица встречает на лесной поляне людей, сидящих возле костра. Оказалось, сто это были 12 братьев-месяцев, собравшихся , чтобы встретить Новый год. Узнав историю бедной падчерицы , они решают ей помочь. Апрель просит уступить время , чтобы помочь бедняжке. Братья соглашаются и помогают падчерице. Она возвращается из леса с подснежниками и подаренным Апрелем волшебным колечком. Мачеха обрадовалась, но когда отнесла подснежники капризной принцессе, то выяснилось , сто та хочет увидеть лично, как они растут зимой. Девочка, с королевой, мачехой и всей придворной свитой, отправляется вновь в зимний лес</a:t>
            </a:r>
            <a:r>
              <a:rPr lang="ru-RU" sz="1400" b="1" dirty="0" smtClean="0">
                <a:solidFill>
                  <a:srgbClr val="A50021"/>
                </a:solidFill>
                <a:latin typeface="Times New Roman" pitchFamily="18" charset="0"/>
                <a:cs typeface="Times New Roman" pitchFamily="18" charset="0"/>
              </a:rPr>
              <a:t>.</a:t>
            </a:r>
            <a:r>
              <a:rPr lang="ru-RU" sz="1400" b="1" dirty="0">
                <a:solidFill>
                  <a:srgbClr val="A50021"/>
                </a:solidFill>
                <a:latin typeface="Times New Roman" pitchFamily="18" charset="0"/>
                <a:cs typeface="Times New Roman" pitchFamily="18" charset="0"/>
              </a:rPr>
              <a:t> </a:t>
            </a:r>
          </a:p>
          <a:p>
            <a:pPr algn="ctr"/>
            <a:r>
              <a:rPr lang="ru-RU" sz="2000" b="1" dirty="0">
                <a:solidFill>
                  <a:srgbClr val="FF00FF"/>
                </a:solidFill>
                <a:latin typeface="Times New Roman" pitchFamily="18" charset="0"/>
                <a:cs typeface="Times New Roman" pitchFamily="18" charset="0"/>
              </a:rPr>
              <a:t>«Унике </a:t>
            </a:r>
            <a:r>
              <a:rPr lang="ru-RU" sz="2000" b="1" dirty="0" smtClean="0">
                <a:solidFill>
                  <a:srgbClr val="FF00FF"/>
                </a:solidFill>
                <a:latin typeface="Times New Roman" pitchFamily="18" charset="0"/>
                <a:cs typeface="Times New Roman" pitchFamily="18" charset="0"/>
              </a:rPr>
              <a:t>ай»</a:t>
            </a:r>
            <a:endParaRPr lang="ru-RU" sz="2000" b="1" dirty="0" smtClean="0">
              <a:solidFill>
                <a:srgbClr val="FF00FF"/>
              </a:solidFill>
              <a:latin typeface="Times New Roman" pitchFamily="18" charset="0"/>
              <a:cs typeface="Times New Roman" pitchFamily="18" charset="0"/>
            </a:endParaRPr>
          </a:p>
          <a:p>
            <a:r>
              <a:rPr lang="ru-RU" sz="1400" b="1" dirty="0" err="1" smtClean="0">
                <a:solidFill>
                  <a:srgbClr val="A50021"/>
                </a:solidFill>
                <a:latin typeface="Times New Roman" pitchFamily="18" charset="0"/>
                <a:cs typeface="Times New Roman" pitchFamily="18" charset="0"/>
              </a:rPr>
              <a:t>Бик</a:t>
            </a:r>
            <a:r>
              <a:rPr lang="ru-RU" sz="1400" b="1" dirty="0" smtClean="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узындыручы</a:t>
            </a:r>
            <a:r>
              <a:rPr lang="ru-RU" sz="1400" b="1" dirty="0">
                <a:solidFill>
                  <a:srgbClr val="A50021"/>
                </a:solidFill>
                <a:latin typeface="Times New Roman" pitchFamily="18" charset="0"/>
                <a:cs typeface="Times New Roman" pitchFamily="18" charset="0"/>
              </a:rPr>
              <a:t> принцесса </a:t>
            </a:r>
            <a:r>
              <a:rPr lang="ru-RU" sz="1400" b="1" dirty="0" err="1">
                <a:solidFill>
                  <a:srgbClr val="A50021"/>
                </a:solidFill>
                <a:latin typeface="Times New Roman" pitchFamily="18" charset="0"/>
                <a:cs typeface="Times New Roman" pitchFamily="18" charset="0"/>
              </a:rPr>
              <a:t>өйрәнә</a:t>
            </a:r>
            <a:r>
              <a:rPr lang="ru-RU" sz="1400" b="1" dirty="0">
                <a:solidFill>
                  <a:srgbClr val="A50021"/>
                </a:solidFill>
                <a:latin typeface="Times New Roman" pitchFamily="18" charset="0"/>
                <a:cs typeface="Times New Roman" pitchFamily="18" charset="0"/>
              </a:rPr>
              <a:t> своим </a:t>
            </a:r>
            <a:r>
              <a:rPr lang="ru-RU" sz="1400" b="1" dirty="0" err="1">
                <a:solidFill>
                  <a:srgbClr val="A50021"/>
                </a:solidFill>
                <a:latin typeface="Times New Roman" pitchFamily="18" charset="0"/>
                <a:cs typeface="Times New Roman" pitchFamily="18" charset="0"/>
              </a:rPr>
              <a:t>укытучынан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бирле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белән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табигать</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белеме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ләкин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түзәргә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булдырмый</a:t>
            </a:r>
            <a:r>
              <a:rPr lang="ru-RU" sz="1400" b="1" dirty="0">
                <a:solidFill>
                  <a:srgbClr val="A50021"/>
                </a:solidFill>
                <a:latin typeface="Times New Roman" pitchFamily="18" charset="0"/>
                <a:cs typeface="Times New Roman" pitchFamily="18" charset="0"/>
              </a:rPr>
              <a:t> чужих поучений. </a:t>
            </a:r>
            <a:r>
              <a:rPr lang="ru-RU" sz="1400" b="1" dirty="0" err="1">
                <a:solidFill>
                  <a:srgbClr val="A50021"/>
                </a:solidFill>
                <a:latin typeface="Times New Roman" pitchFamily="18" charset="0"/>
                <a:cs typeface="Times New Roman" pitchFamily="18" charset="0"/>
              </a:rPr>
              <a:t>Кайчан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укыту</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барып</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җитә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сменаларга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кадәр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вакытлар</a:t>
            </a:r>
            <a:r>
              <a:rPr lang="ru-RU" sz="1400" b="1" dirty="0">
                <a:solidFill>
                  <a:srgbClr val="A50021"/>
                </a:solidFill>
                <a:latin typeface="Times New Roman" pitchFamily="18" charset="0"/>
                <a:cs typeface="Times New Roman" pitchFamily="18" charset="0"/>
              </a:rPr>
              <a:t> ел </a:t>
            </a:r>
            <a:r>
              <a:rPr lang="ru-RU" sz="1400" b="1" dirty="0" err="1">
                <a:solidFill>
                  <a:srgbClr val="A50021"/>
                </a:solidFill>
                <a:latin typeface="Times New Roman" pitchFamily="18" charset="0"/>
                <a:cs typeface="Times New Roman" pitchFamily="18" charset="0"/>
              </a:rPr>
              <a:t>һәм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ботаниклар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ботаникалар</a:t>
            </a:r>
            <a:r>
              <a:rPr lang="ru-RU" sz="1400" b="1" dirty="0">
                <a:solidFill>
                  <a:srgbClr val="A50021"/>
                </a:solidFill>
                <a:latin typeface="Times New Roman" pitchFamily="18" charset="0"/>
                <a:cs typeface="Times New Roman" pitchFamily="18" charset="0"/>
              </a:rPr>
              <a:t>}, принцесса </a:t>
            </a:r>
            <a:r>
              <a:rPr lang="ru-RU" sz="1400" b="1" dirty="0" err="1">
                <a:solidFill>
                  <a:srgbClr val="A50021"/>
                </a:solidFill>
                <a:latin typeface="Times New Roman" pitchFamily="18" charset="0"/>
                <a:cs typeface="Times New Roman" pitchFamily="18" charset="0"/>
              </a:rPr>
              <a:t>белдерә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нәрсә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тели</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тоткарсыз</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күрергә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умырзаялар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хәтта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карарга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нәрсә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бу</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төсләр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артыннан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Бернинди</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дәлилләр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укытучыны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шул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турында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тәрәзә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артыннан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белән</a:t>
            </a:r>
            <a:r>
              <a:rPr lang="ru-RU" sz="1400" b="1" dirty="0">
                <a:solidFill>
                  <a:srgbClr val="A50021"/>
                </a:solidFill>
                <a:latin typeface="Times New Roman" pitchFamily="18" charset="0"/>
                <a:cs typeface="Times New Roman" pitchFamily="18" charset="0"/>
              </a:rPr>
              <a:t> кыш </a:t>
            </a:r>
            <a:r>
              <a:rPr lang="ru-RU" sz="1400" b="1" dirty="0" err="1">
                <a:solidFill>
                  <a:srgbClr val="A50021"/>
                </a:solidFill>
                <a:latin typeface="Times New Roman" pitchFamily="18" charset="0"/>
                <a:cs typeface="Times New Roman" pitchFamily="18" charset="0"/>
              </a:rPr>
              <a:t>ия</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булмыйлар</a:t>
            </a:r>
            <a:r>
              <a:rPr lang="ru-RU" sz="1400" b="1" dirty="0">
                <a:solidFill>
                  <a:srgbClr val="A50021"/>
                </a:solidFill>
                <a:latin typeface="Times New Roman" pitchFamily="18" charset="0"/>
                <a:cs typeface="Times New Roman" pitchFamily="18" charset="0"/>
              </a:rPr>
              <a:t> нее </a:t>
            </a:r>
            <a:r>
              <a:rPr lang="ru-RU" sz="1400" b="1" dirty="0" err="1">
                <a:solidFill>
                  <a:srgbClr val="A50021"/>
                </a:solidFill>
                <a:latin typeface="Times New Roman" pitchFamily="18" charset="0"/>
                <a:cs typeface="Times New Roman" pitchFamily="18" charset="0"/>
              </a:rPr>
              <a:t>йогынтынарда</a:t>
            </a:r>
            <a:r>
              <a:rPr lang="ru-RU" sz="1400" b="1" dirty="0">
                <a:solidFill>
                  <a:srgbClr val="A50021"/>
                </a:solidFill>
                <a:latin typeface="Times New Roman" pitchFamily="18" charset="0"/>
                <a:cs typeface="Times New Roman" pitchFamily="18" charset="0"/>
              </a:rPr>
              <a:t> . </a:t>
            </a:r>
            <a:r>
              <a:rPr lang="ru-RU" sz="1400" b="1" dirty="0" err="1">
                <a:solidFill>
                  <a:srgbClr val="A50021"/>
                </a:solidFill>
                <a:latin typeface="Times New Roman" pitchFamily="18" charset="0"/>
                <a:cs typeface="Times New Roman" pitchFamily="18" charset="0"/>
              </a:rPr>
              <a:t>Көйсезлек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мәгърур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аерым</a:t>
            </a:r>
            <a:r>
              <a:rPr lang="ru-RU" sz="1400" b="1" dirty="0">
                <a:solidFill>
                  <a:srgbClr val="A50021"/>
                </a:solidFill>
                <a:latin typeface="Times New Roman" pitchFamily="18" charset="0"/>
                <a:cs typeface="Times New Roman" pitchFamily="18" charset="0"/>
              </a:rPr>
              <a:t> ала </a:t>
            </a:r>
            <a:r>
              <a:rPr lang="ru-RU" sz="1400" b="1" dirty="0" err="1">
                <a:solidFill>
                  <a:srgbClr val="A50021"/>
                </a:solidFill>
                <a:latin typeface="Times New Roman" pitchFamily="18" charset="0"/>
                <a:cs typeface="Times New Roman" pitchFamily="18" charset="0"/>
              </a:rPr>
              <a:t>форманы</a:t>
            </a:r>
            <a:r>
              <a:rPr lang="ru-RU" sz="1400" b="1" dirty="0">
                <a:solidFill>
                  <a:srgbClr val="A50021"/>
                </a:solidFill>
                <a:latin typeface="Times New Roman" pitchFamily="18" charset="0"/>
                <a:cs typeface="Times New Roman" pitchFamily="18" charset="0"/>
              </a:rPr>
              <a:t> указ, </a:t>
            </a:r>
            <a:r>
              <a:rPr lang="ru-RU" sz="1400" b="1" dirty="0" err="1">
                <a:solidFill>
                  <a:srgbClr val="A50021"/>
                </a:solidFill>
                <a:latin typeface="Times New Roman" pitchFamily="18" charset="0"/>
                <a:cs typeface="Times New Roman" pitchFamily="18" charset="0"/>
              </a:rPr>
              <a:t>ничәнче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шул</a:t>
            </a:r>
            <a:r>
              <a:rPr lang="ru-RU" sz="1400" b="1" dirty="0">
                <a:solidFill>
                  <a:srgbClr val="A50021"/>
                </a:solidFill>
                <a:latin typeface="Times New Roman" pitchFamily="18" charset="0"/>
                <a:cs typeface="Times New Roman" pitchFamily="18" charset="0"/>
              </a:rPr>
              <a:t> , кем </a:t>
            </a:r>
            <a:r>
              <a:rPr lang="ru-RU" sz="1400" b="1" dirty="0" err="1">
                <a:solidFill>
                  <a:srgbClr val="A50021"/>
                </a:solidFill>
                <a:latin typeface="Times New Roman" pitchFamily="18" charset="0"/>
                <a:cs typeface="Times New Roman" pitchFamily="18" charset="0"/>
              </a:rPr>
              <a:t>китерә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кәрзинне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төсләр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сарайда</a:t>
            </a:r>
            <a:r>
              <a:rPr lang="ru-RU" sz="1400" b="1" dirty="0">
                <a:solidFill>
                  <a:srgbClr val="A50021"/>
                </a:solidFill>
                <a:latin typeface="Times New Roman" pitchFamily="18" charset="0"/>
                <a:cs typeface="Times New Roman" pitchFamily="18" charset="0"/>
              </a:rPr>
              <a:t> , </a:t>
            </a:r>
            <a:r>
              <a:rPr lang="ru-RU" sz="1400" b="1" dirty="0" err="1">
                <a:solidFill>
                  <a:srgbClr val="A50021"/>
                </a:solidFill>
                <a:latin typeface="Times New Roman" pitchFamily="18" charset="0"/>
                <a:cs typeface="Times New Roman" pitchFamily="18" charset="0"/>
              </a:rPr>
              <a:t>алмашка</a:t>
            </a:r>
            <a:r>
              <a:rPr lang="ru-RU" sz="1400" b="1" dirty="0">
                <a:solidFill>
                  <a:srgbClr val="A50021"/>
                </a:solidFill>
                <a:latin typeface="Times New Roman" pitchFamily="18" charset="0"/>
                <a:cs typeface="Times New Roman" pitchFamily="18" charset="0"/>
              </a:rPr>
              <a:t> выдадут такую бит </a:t>
            </a:r>
            <a:r>
              <a:rPr lang="ru-RU" sz="1400" b="1" dirty="0" err="1">
                <a:solidFill>
                  <a:srgbClr val="A50021"/>
                </a:solidFill>
                <a:latin typeface="Times New Roman" pitchFamily="18" charset="0"/>
                <a:cs typeface="Times New Roman" pitchFamily="18" charset="0"/>
              </a:rPr>
              <a:t>кәрзинне</a:t>
            </a:r>
            <a:r>
              <a:rPr lang="ru-RU" sz="1400" b="1" dirty="0">
                <a:solidFill>
                  <a:srgbClr val="A50021"/>
                </a:solidFill>
                <a:latin typeface="Times New Roman" pitchFamily="18" charset="0"/>
                <a:cs typeface="Times New Roman" pitchFamily="18" charset="0"/>
              </a:rPr>
              <a:t> алтын. </a:t>
            </a:r>
            <a:r>
              <a:rPr lang="ru-RU" sz="1400" b="1" dirty="0" err="1">
                <a:solidFill>
                  <a:srgbClr val="A50021"/>
                </a:solidFill>
                <a:latin typeface="Times New Roman" pitchFamily="18" charset="0"/>
                <a:cs typeface="Times New Roman" pitchFamily="18" charset="0"/>
              </a:rPr>
              <a:t>Танып</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бүләк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турында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үги</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ана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җибәрә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үги</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кызны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кышкы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урманда</a:t>
            </a:r>
            <a:r>
              <a:rPr lang="ru-RU" sz="1400" b="1" dirty="0">
                <a:solidFill>
                  <a:srgbClr val="A50021"/>
                </a:solidFill>
                <a:latin typeface="Times New Roman" pitchFamily="18" charset="0"/>
                <a:cs typeface="Times New Roman" pitchFamily="18" charset="0"/>
              </a:rPr>
              <a:t> , </a:t>
            </a:r>
            <a:r>
              <a:rPr lang="ru-RU" sz="1400" b="1" dirty="0" err="1">
                <a:solidFill>
                  <a:srgbClr val="A50021"/>
                </a:solidFill>
                <a:latin typeface="Times New Roman" pitchFamily="18" charset="0"/>
                <a:cs typeface="Times New Roman" pitchFamily="18" charset="0"/>
              </a:rPr>
              <a:t>боерык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биреп</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кайтмаска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өйгә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умырзаяларсыз</a:t>
            </a:r>
            <a:r>
              <a:rPr lang="ru-RU" sz="1400" b="1" dirty="0">
                <a:solidFill>
                  <a:srgbClr val="A50021"/>
                </a:solidFill>
                <a:latin typeface="Times New Roman" pitchFamily="18" charset="0"/>
                <a:cs typeface="Times New Roman" pitchFamily="18" charset="0"/>
              </a:rPr>
              <a:t> . </a:t>
            </a:r>
            <a:r>
              <a:rPr lang="ru-RU" sz="1400" b="1" dirty="0" err="1">
                <a:solidFill>
                  <a:srgbClr val="A50021"/>
                </a:solidFill>
                <a:latin typeface="Times New Roman" pitchFamily="18" charset="0"/>
                <a:cs typeface="Times New Roman" pitchFamily="18" charset="0"/>
              </a:rPr>
              <a:t>Кыз</a:t>
            </a:r>
            <a:r>
              <a:rPr lang="ru-RU" sz="1400" b="1" dirty="0">
                <a:solidFill>
                  <a:srgbClr val="A50021"/>
                </a:solidFill>
                <a:latin typeface="Times New Roman" pitchFamily="18" charset="0"/>
                <a:cs typeface="Times New Roman" pitchFamily="18" charset="0"/>
              </a:rPr>
              <a:t> бала, {су </a:t>
            </a:r>
            <a:r>
              <a:rPr lang="ru-RU" sz="1400" b="1" dirty="0" err="1">
                <a:solidFill>
                  <a:srgbClr val="A50021"/>
                </a:solidFill>
                <a:latin typeface="Times New Roman" pitchFamily="18" charset="0"/>
                <a:cs typeface="Times New Roman" pitchFamily="18" charset="0"/>
              </a:rPr>
              <a:t>басып</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аңлап</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нәрсә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булдыра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туңырга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тыңлаучан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китте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урманда</a:t>
            </a:r>
            <a:r>
              <a:rPr lang="ru-RU" sz="1400" b="1" dirty="0">
                <a:solidFill>
                  <a:srgbClr val="A50021"/>
                </a:solidFill>
                <a:latin typeface="Times New Roman" pitchFamily="18" charset="0"/>
                <a:cs typeface="Times New Roman" pitchFamily="18" charset="0"/>
              </a:rPr>
              <a:t> . Замерзшая </a:t>
            </a:r>
            <a:r>
              <a:rPr lang="ru-RU" sz="1400" b="1" dirty="0" err="1">
                <a:solidFill>
                  <a:srgbClr val="A50021"/>
                </a:solidFill>
                <a:latin typeface="Times New Roman" pitchFamily="18" charset="0"/>
                <a:cs typeface="Times New Roman" pitchFamily="18" charset="0"/>
              </a:rPr>
              <a:t>үги</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кыз</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очрата</a:t>
            </a:r>
            <a:r>
              <a:rPr lang="ru-RU" sz="1400" b="1" dirty="0">
                <a:solidFill>
                  <a:srgbClr val="A50021"/>
                </a:solidFill>
                <a:latin typeface="Times New Roman" pitchFamily="18" charset="0"/>
                <a:cs typeface="Times New Roman" pitchFamily="18" charset="0"/>
              </a:rPr>
              <a:t> урман </a:t>
            </a:r>
            <a:r>
              <a:rPr lang="ru-RU" sz="1400" b="1" dirty="0" err="1">
                <a:solidFill>
                  <a:srgbClr val="A50021"/>
                </a:solidFill>
                <a:latin typeface="Times New Roman" pitchFamily="18" charset="0"/>
                <a:cs typeface="Times New Roman" pitchFamily="18" charset="0"/>
              </a:rPr>
              <a:t>аланда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кешеләр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утырган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талкыш</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янында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Булып</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чыкты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йөз</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йөзләр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бу</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булган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хәлләр</a:t>
            </a:r>
            <a:r>
              <a:rPr lang="ru-RU" sz="1400" b="1" dirty="0">
                <a:solidFill>
                  <a:srgbClr val="A50021"/>
                </a:solidFill>
                <a:latin typeface="Times New Roman" pitchFamily="18" charset="0"/>
                <a:cs typeface="Times New Roman" pitchFamily="18" charset="0"/>
              </a:rPr>
              <a:t> 12 братьев-месяцев, </a:t>
            </a:r>
            <a:r>
              <a:rPr lang="ru-RU" sz="1400" b="1" dirty="0" err="1">
                <a:solidFill>
                  <a:srgbClr val="A50021"/>
                </a:solidFill>
                <a:latin typeface="Times New Roman" pitchFamily="18" charset="0"/>
                <a:cs typeface="Times New Roman" pitchFamily="18" charset="0"/>
              </a:rPr>
              <a:t>җыелучылар</a:t>
            </a:r>
            <a:r>
              <a:rPr lang="ru-RU" sz="1400" b="1" dirty="0">
                <a:solidFill>
                  <a:srgbClr val="A50021"/>
                </a:solidFill>
                <a:latin typeface="Times New Roman" pitchFamily="18" charset="0"/>
                <a:cs typeface="Times New Roman" pitchFamily="18" charset="0"/>
              </a:rPr>
              <a:t> , </a:t>
            </a:r>
            <a:r>
              <a:rPr lang="ru-RU" sz="1400" b="1" dirty="0" err="1">
                <a:solidFill>
                  <a:srgbClr val="A50021"/>
                </a:solidFill>
                <a:latin typeface="Times New Roman" pitchFamily="18" charset="0"/>
                <a:cs typeface="Times New Roman" pitchFamily="18" charset="0"/>
              </a:rPr>
              <a:t>хәтта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очратырга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Яңа</a:t>
            </a:r>
            <a:r>
              <a:rPr lang="ru-RU" sz="1400" b="1" dirty="0">
                <a:solidFill>
                  <a:srgbClr val="A50021"/>
                </a:solidFill>
                <a:latin typeface="Times New Roman" pitchFamily="18" charset="0"/>
                <a:cs typeface="Times New Roman" pitchFamily="18" charset="0"/>
              </a:rPr>
              <a:t> ел. </a:t>
            </a:r>
            <a:r>
              <a:rPr lang="ru-RU" sz="1400" b="1" dirty="0" err="1">
                <a:solidFill>
                  <a:srgbClr val="A50021"/>
                </a:solidFill>
                <a:latin typeface="Times New Roman" pitchFamily="18" charset="0"/>
                <a:cs typeface="Times New Roman" pitchFamily="18" charset="0"/>
              </a:rPr>
              <a:t>Танып</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тарихны</a:t>
            </a:r>
            <a:r>
              <a:rPr lang="ru-RU" sz="1400" b="1" dirty="0">
                <a:solidFill>
                  <a:srgbClr val="A50021"/>
                </a:solidFill>
                <a:latin typeface="Times New Roman" pitchFamily="18" charset="0"/>
                <a:cs typeface="Times New Roman" pitchFamily="18" charset="0"/>
              </a:rPr>
              <a:t> ярлы </a:t>
            </a:r>
            <a:r>
              <a:rPr lang="ru-RU" sz="1400" b="1" dirty="0" err="1">
                <a:solidFill>
                  <a:srgbClr val="A50021"/>
                </a:solidFill>
                <a:latin typeface="Times New Roman" pitchFamily="18" charset="0"/>
                <a:cs typeface="Times New Roman" pitchFamily="18" charset="0"/>
              </a:rPr>
              <a:t>үги</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кызлар</a:t>
            </a:r>
            <a:r>
              <a:rPr lang="ru-RU" sz="1400" b="1" dirty="0">
                <a:solidFill>
                  <a:srgbClr val="A50021"/>
                </a:solidFill>
                <a:latin typeface="Times New Roman" pitchFamily="18" charset="0"/>
                <a:cs typeface="Times New Roman" pitchFamily="18" charset="0"/>
              </a:rPr>
              <a:t> , </a:t>
            </a:r>
            <a:r>
              <a:rPr lang="ru-RU" sz="1400" b="1" dirty="0" err="1">
                <a:solidFill>
                  <a:srgbClr val="A50021"/>
                </a:solidFill>
                <a:latin typeface="Times New Roman" pitchFamily="18" charset="0"/>
                <a:cs typeface="Times New Roman" pitchFamily="18" charset="0"/>
              </a:rPr>
              <a:t>алар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хәл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итәләр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аңа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ярдәм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итәргә</a:t>
            </a:r>
            <a:r>
              <a:rPr lang="ru-RU" sz="1400" b="1" dirty="0">
                <a:solidFill>
                  <a:srgbClr val="A50021"/>
                </a:solidFill>
                <a:latin typeface="Times New Roman" pitchFamily="18" charset="0"/>
                <a:cs typeface="Times New Roman" pitchFamily="18" charset="0"/>
              </a:rPr>
              <a:t>. Апрель </a:t>
            </a:r>
            <a:r>
              <a:rPr lang="ru-RU" sz="1400" b="1" dirty="0" err="1">
                <a:solidFill>
                  <a:srgbClr val="A50021"/>
                </a:solidFill>
                <a:latin typeface="Times New Roman" pitchFamily="18" charset="0"/>
                <a:cs typeface="Times New Roman" pitchFamily="18" charset="0"/>
              </a:rPr>
              <a:t>үтенә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бирергә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вакыт</a:t>
            </a:r>
            <a:r>
              <a:rPr lang="ru-RU" sz="1400" b="1" dirty="0">
                <a:solidFill>
                  <a:srgbClr val="A50021"/>
                </a:solidFill>
                <a:latin typeface="Times New Roman" pitchFamily="18" charset="0"/>
                <a:cs typeface="Times New Roman" pitchFamily="18" charset="0"/>
              </a:rPr>
              <a:t> , </a:t>
            </a:r>
            <a:r>
              <a:rPr lang="ru-RU" sz="1400" b="1" dirty="0" err="1">
                <a:solidFill>
                  <a:srgbClr val="A50021"/>
                </a:solidFill>
                <a:latin typeface="Times New Roman" pitchFamily="18" charset="0"/>
                <a:cs typeface="Times New Roman" pitchFamily="18" charset="0"/>
              </a:rPr>
              <a:t>хәтта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ярдәм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итәргә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бичаракай</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Туганнар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килешәләр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һәм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булышалар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үги</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кыз</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кайта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урманнардан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умырзаялардан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бирле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белән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һәм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бүләк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итүчеләр</a:t>
            </a:r>
            <a:r>
              <a:rPr lang="ru-RU" sz="1400" b="1" dirty="0">
                <a:solidFill>
                  <a:srgbClr val="A50021"/>
                </a:solidFill>
                <a:latin typeface="Times New Roman" pitchFamily="18" charset="0"/>
                <a:cs typeface="Times New Roman" pitchFamily="18" charset="0"/>
              </a:rPr>
              <a:t> Апрель </a:t>
            </a:r>
            <a:r>
              <a:rPr lang="ru-RU" sz="1400" b="1" dirty="0" err="1">
                <a:solidFill>
                  <a:srgbClr val="A50021"/>
                </a:solidFill>
                <a:latin typeface="Times New Roman" pitchFamily="18" charset="0"/>
                <a:cs typeface="Times New Roman" pitchFamily="18" charset="0"/>
              </a:rPr>
              <a:t>белән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тылсым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балдак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белән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Үги</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ана</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шатланды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ләкин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кайчан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илтте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умырзаялар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көйсез</a:t>
            </a:r>
            <a:r>
              <a:rPr lang="ru-RU" sz="1400" b="1" dirty="0">
                <a:solidFill>
                  <a:srgbClr val="A50021"/>
                </a:solidFill>
                <a:latin typeface="Times New Roman" pitchFamily="18" charset="0"/>
                <a:cs typeface="Times New Roman" pitchFamily="18" charset="0"/>
              </a:rPr>
              <a:t> принцесса, </a:t>
            </a:r>
            <a:r>
              <a:rPr lang="ru-RU" sz="1400" b="1" dirty="0" err="1">
                <a:solidFill>
                  <a:srgbClr val="A50021"/>
                </a:solidFill>
                <a:latin typeface="Times New Roman" pitchFamily="18" charset="0"/>
                <a:cs typeface="Times New Roman" pitchFamily="18" charset="0"/>
              </a:rPr>
              <a:t>шул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ачыкланды</a:t>
            </a:r>
            <a:r>
              <a:rPr lang="ru-RU" sz="1400" b="1" dirty="0">
                <a:solidFill>
                  <a:srgbClr val="A50021"/>
                </a:solidFill>
                <a:latin typeface="Times New Roman" pitchFamily="18" charset="0"/>
                <a:cs typeface="Times New Roman" pitchFamily="18" charset="0"/>
              </a:rPr>
              <a:t> , </a:t>
            </a:r>
            <a:r>
              <a:rPr lang="ru-RU" sz="1400" b="1" dirty="0" err="1">
                <a:solidFill>
                  <a:srgbClr val="A50021"/>
                </a:solidFill>
                <a:latin typeface="Times New Roman" pitchFamily="18" charset="0"/>
                <a:cs typeface="Times New Roman" pitchFamily="18" charset="0"/>
              </a:rPr>
              <a:t>йөзләр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шул</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тели</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күрергә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үзе</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ничек</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алар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үсәләр</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кышын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Кыз</a:t>
            </a:r>
            <a:r>
              <a:rPr lang="ru-RU" sz="1400" b="1" dirty="0">
                <a:solidFill>
                  <a:srgbClr val="A50021"/>
                </a:solidFill>
                <a:latin typeface="Times New Roman" pitchFamily="18" charset="0"/>
                <a:cs typeface="Times New Roman" pitchFamily="18" charset="0"/>
              </a:rPr>
              <a:t> бала, королевой, мачехой </a:t>
            </a:r>
            <a:r>
              <a:rPr lang="ru-RU" sz="1400" b="1" dirty="0" err="1">
                <a:solidFill>
                  <a:srgbClr val="A50021"/>
                </a:solidFill>
                <a:latin typeface="Times New Roman" pitchFamily="18" charset="0"/>
                <a:cs typeface="Times New Roman" pitchFamily="18" charset="0"/>
              </a:rPr>
              <a:t>һәм</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бөтенесе</a:t>
            </a:r>
            <a:r>
              <a:rPr lang="ru-RU" sz="1400" b="1" dirty="0">
                <a:solidFill>
                  <a:srgbClr val="A50021"/>
                </a:solidFill>
                <a:latin typeface="Times New Roman" pitchFamily="18" charset="0"/>
                <a:cs typeface="Times New Roman" pitchFamily="18" charset="0"/>
              </a:rPr>
              <a:t> сарай </a:t>
            </a:r>
            <a:r>
              <a:rPr lang="ru-RU" sz="1400" b="1" dirty="0" err="1">
                <a:solidFill>
                  <a:srgbClr val="A50021"/>
                </a:solidFill>
                <a:latin typeface="Times New Roman" pitchFamily="18" charset="0"/>
                <a:cs typeface="Times New Roman" pitchFamily="18" charset="0"/>
              </a:rPr>
              <a:t>коручы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китә</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яңадан</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кышкы</a:t>
            </a:r>
            <a:r>
              <a:rPr lang="ru-RU" sz="1400" b="1" dirty="0">
                <a:solidFill>
                  <a:srgbClr val="A50021"/>
                </a:solidFill>
                <a:latin typeface="Times New Roman" pitchFamily="18" charset="0"/>
                <a:cs typeface="Times New Roman" pitchFamily="18" charset="0"/>
              </a:rPr>
              <a:t> </a:t>
            </a:r>
            <a:r>
              <a:rPr lang="ru-RU" sz="1400" b="1" dirty="0" err="1">
                <a:solidFill>
                  <a:srgbClr val="A50021"/>
                </a:solidFill>
                <a:latin typeface="Times New Roman" pitchFamily="18" charset="0"/>
                <a:cs typeface="Times New Roman" pitchFamily="18" charset="0"/>
              </a:rPr>
              <a:t>урманда</a:t>
            </a:r>
            <a:r>
              <a:rPr lang="ru-RU" sz="1400" b="1" dirty="0">
                <a:solidFill>
                  <a:srgbClr val="A50021"/>
                </a:solidFill>
                <a:latin typeface="Times New Roman" pitchFamily="18" charset="0"/>
                <a:cs typeface="Times New Roman" pitchFamily="18" charset="0"/>
              </a:rPr>
              <a:t> .</a:t>
            </a:r>
          </a:p>
          <a:p>
            <a:r>
              <a:rPr lang="ru-RU" sz="1400" b="1" dirty="0">
                <a:solidFill>
                  <a:srgbClr val="A50021"/>
                </a:solidFill>
                <a:latin typeface="Times New Roman" pitchFamily="18" charset="0"/>
                <a:cs typeface="Times New Roman" pitchFamily="18" charset="0"/>
              </a:rPr>
              <a:t> </a:t>
            </a:r>
          </a:p>
          <a:p>
            <a:r>
              <a:rPr lang="ru-RU" sz="1400" b="1" dirty="0">
                <a:solidFill>
                  <a:srgbClr val="A50021"/>
                </a:solidFill>
                <a:latin typeface="Times New Roman" pitchFamily="18" charset="0"/>
                <a:cs typeface="Times New Roman" pitchFamily="18" charset="0"/>
              </a:rPr>
              <a:t> </a:t>
            </a:r>
          </a:p>
        </p:txBody>
      </p:sp>
    </p:spTree>
    <p:extLst>
      <p:ext uri="{BB962C8B-B14F-4D97-AF65-F5344CB8AC3E}">
        <p14:creationId xmlns:p14="http://schemas.microsoft.com/office/powerpoint/2010/main" xmlns="" val="1213349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C:\Users\дом\Desktop\screenshot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rot="10800000" flipV="1">
            <a:off x="611558" y="19943"/>
            <a:ext cx="7776865" cy="769441"/>
          </a:xfrm>
          <a:prstGeom prst="rect">
            <a:avLst/>
          </a:prstGeom>
        </p:spPr>
        <p:txBody>
          <a:bodyPr wrap="square">
            <a:spAutoFit/>
          </a:bodyPr>
          <a:lstStyle/>
          <a:p>
            <a:pPr algn="ctr"/>
            <a:r>
              <a:rPr lang="ru-RU" sz="4400" b="1" dirty="0">
                <a:solidFill>
                  <a:srgbClr val="FFFF99"/>
                </a:solidFill>
                <a:latin typeface="Times New Roman" pitchFamily="18" charset="0"/>
                <a:cs typeface="Times New Roman" pitchFamily="18" charset="0"/>
              </a:rPr>
              <a:t>«Снеговик- почтовик»</a:t>
            </a:r>
          </a:p>
        </p:txBody>
      </p:sp>
      <p:sp>
        <p:nvSpPr>
          <p:cNvPr id="3" name="Прямоугольник 2"/>
          <p:cNvSpPr/>
          <p:nvPr/>
        </p:nvSpPr>
        <p:spPr>
          <a:xfrm>
            <a:off x="323528" y="683404"/>
            <a:ext cx="8568952" cy="769441"/>
          </a:xfrm>
          <a:prstGeom prst="rect">
            <a:avLst/>
          </a:prstGeom>
        </p:spPr>
        <p:txBody>
          <a:bodyPr wrap="square">
            <a:spAutoFit/>
          </a:bodyPr>
          <a:lstStyle/>
          <a:p>
            <a:pPr algn="ctr"/>
            <a:r>
              <a:rPr lang="ru-RU" sz="4400" b="1" dirty="0" smtClean="0">
                <a:solidFill>
                  <a:schemeClr val="bg1"/>
                </a:solidFill>
                <a:latin typeface="Times New Roman" pitchFamily="18" charset="0"/>
                <a:cs typeface="Times New Roman" pitchFamily="18" charset="0"/>
              </a:rPr>
              <a:t>«</a:t>
            </a:r>
            <a:r>
              <a:rPr lang="ru-RU" sz="4400" b="1" dirty="0" err="1" smtClean="0">
                <a:solidFill>
                  <a:schemeClr val="bg1"/>
                </a:solidFill>
                <a:latin typeface="Times New Roman" pitchFamily="18" charset="0"/>
                <a:cs typeface="Times New Roman" pitchFamily="18" charset="0"/>
              </a:rPr>
              <a:t>Карбабай</a:t>
            </a:r>
            <a:r>
              <a:rPr lang="ru-RU" sz="4400" b="1" dirty="0" smtClean="0">
                <a:solidFill>
                  <a:schemeClr val="bg1"/>
                </a:solidFill>
                <a:latin typeface="Times New Roman" pitchFamily="18" charset="0"/>
                <a:cs typeface="Times New Roman" pitchFamily="18" charset="0"/>
              </a:rPr>
              <a:t>- </a:t>
            </a:r>
            <a:r>
              <a:rPr lang="ru-RU" sz="4400" b="1" dirty="0">
                <a:solidFill>
                  <a:schemeClr val="bg1"/>
                </a:solidFill>
                <a:latin typeface="Times New Roman" pitchFamily="18" charset="0"/>
                <a:cs typeface="Times New Roman" pitchFamily="18" charset="0"/>
              </a:rPr>
              <a:t>почта </a:t>
            </a:r>
            <a:r>
              <a:rPr lang="ru-RU" sz="4400" b="1" dirty="0" err="1">
                <a:solidFill>
                  <a:schemeClr val="bg1"/>
                </a:solidFill>
                <a:latin typeface="Times New Roman" pitchFamily="18" charset="0"/>
                <a:cs typeface="Times New Roman" pitchFamily="18" charset="0"/>
              </a:rPr>
              <a:t>хезмәтчесе</a:t>
            </a:r>
            <a:r>
              <a:rPr lang="ru-RU" sz="4400" b="1" dirty="0">
                <a:solidFill>
                  <a:schemeClr val="bg1"/>
                </a:solidFill>
                <a:latin typeface="Times New Roman" pitchFamily="18" charset="0"/>
                <a:cs typeface="Times New Roman" pitchFamily="18" charset="0"/>
              </a:rPr>
              <a:t>»</a:t>
            </a:r>
          </a:p>
        </p:txBody>
      </p:sp>
    </p:spTree>
    <p:extLst>
      <p:ext uri="{BB962C8B-B14F-4D97-AF65-F5344CB8AC3E}">
        <p14:creationId xmlns:p14="http://schemas.microsoft.com/office/powerpoint/2010/main" xmlns="" val="988797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496" y="0"/>
            <a:ext cx="9144000" cy="6863417"/>
          </a:xfrm>
          <a:prstGeom prst="rect">
            <a:avLst/>
          </a:prstGeom>
        </p:spPr>
        <p:txBody>
          <a:bodyPr wrap="square">
            <a:spAutoFit/>
          </a:bodyPr>
          <a:lstStyle/>
          <a:p>
            <a:pPr algn="ctr"/>
            <a:r>
              <a:rPr lang="ru-RU" sz="2000" b="1" dirty="0">
                <a:solidFill>
                  <a:srgbClr val="FF00FF"/>
                </a:solidFill>
                <a:latin typeface="Times New Roman" pitchFamily="18" charset="0"/>
                <a:cs typeface="Times New Roman" pitchFamily="18" charset="0"/>
              </a:rPr>
              <a:t>«Снеговик- почтовик</a:t>
            </a:r>
            <a:r>
              <a:rPr lang="ru-RU" sz="2000" b="1" dirty="0" smtClean="0">
                <a:solidFill>
                  <a:srgbClr val="FF00FF"/>
                </a:solidFill>
                <a:latin typeface="Times New Roman" pitchFamily="18" charset="0"/>
                <a:cs typeface="Times New Roman" pitchFamily="18" charset="0"/>
              </a:rPr>
              <a:t>»</a:t>
            </a:r>
          </a:p>
          <a:p>
            <a:r>
              <a:rPr lang="ru-RU" sz="2000" b="1" dirty="0" smtClean="0">
                <a:solidFill>
                  <a:srgbClr val="FF00FF"/>
                </a:solidFill>
                <a:latin typeface="Times New Roman" pitchFamily="18" charset="0"/>
                <a:cs typeface="Times New Roman" pitchFamily="18" charset="0"/>
              </a:rPr>
              <a:t> </a:t>
            </a:r>
            <a:r>
              <a:rPr lang="ru-RU" sz="1500" b="1" dirty="0" smtClean="0">
                <a:solidFill>
                  <a:srgbClr val="A50021"/>
                </a:solidFill>
                <a:latin typeface="Times New Roman" pitchFamily="18" charset="0"/>
                <a:cs typeface="Times New Roman" pitchFamily="18" charset="0"/>
              </a:rPr>
              <a:t>Перед </a:t>
            </a:r>
            <a:r>
              <a:rPr lang="ru-RU" sz="1500" b="1" dirty="0">
                <a:solidFill>
                  <a:srgbClr val="A50021"/>
                </a:solidFill>
                <a:latin typeface="Times New Roman" pitchFamily="18" charset="0"/>
                <a:cs typeface="Times New Roman" pitchFamily="18" charset="0"/>
              </a:rPr>
              <a:t>самым праздником Нового </a:t>
            </a:r>
            <a:r>
              <a:rPr lang="ru-RU" sz="1500" b="1" dirty="0" err="1">
                <a:solidFill>
                  <a:srgbClr val="A50021"/>
                </a:solidFill>
                <a:latin typeface="Times New Roman" pitchFamily="18" charset="0"/>
                <a:cs typeface="Times New Roman" pitchFamily="18" charset="0"/>
              </a:rPr>
              <a:t>года,дети</a:t>
            </a:r>
            <a:r>
              <a:rPr lang="ru-RU" sz="1500" b="1" dirty="0">
                <a:solidFill>
                  <a:srgbClr val="A50021"/>
                </a:solidFill>
                <a:latin typeface="Times New Roman" pitchFamily="18" charset="0"/>
                <a:cs typeface="Times New Roman" pitchFamily="18" charset="0"/>
              </a:rPr>
              <a:t> из детского дома решили написать письмо Деду Морозу. В этом письме ребята попросили доброго Дедушку </a:t>
            </a:r>
            <a:r>
              <a:rPr lang="ru-RU" sz="1500" b="1" dirty="0" err="1">
                <a:solidFill>
                  <a:srgbClr val="A50021"/>
                </a:solidFill>
                <a:latin typeface="Times New Roman" pitchFamily="18" charset="0"/>
                <a:cs typeface="Times New Roman" pitchFamily="18" charset="0"/>
              </a:rPr>
              <a:t>Мроза</a:t>
            </a:r>
            <a:r>
              <a:rPr lang="ru-RU" sz="1500" b="1" dirty="0">
                <a:solidFill>
                  <a:srgbClr val="A50021"/>
                </a:solidFill>
                <a:latin typeface="Times New Roman" pitchFamily="18" charset="0"/>
                <a:cs typeface="Times New Roman" pitchFamily="18" charset="0"/>
              </a:rPr>
              <a:t> прислать им к празднику елочку красавицу. Затем ребята слепили из снега Снеговика-</a:t>
            </a:r>
            <a:r>
              <a:rPr lang="ru-RU" sz="1500" b="1" dirty="0" err="1">
                <a:solidFill>
                  <a:srgbClr val="A50021"/>
                </a:solidFill>
                <a:latin typeface="Times New Roman" pitchFamily="18" charset="0"/>
                <a:cs typeface="Times New Roman" pitchFamily="18" charset="0"/>
              </a:rPr>
              <a:t>постовика</a:t>
            </a:r>
            <a:r>
              <a:rPr lang="ru-RU" sz="1500" b="1" dirty="0">
                <a:solidFill>
                  <a:srgbClr val="A50021"/>
                </a:solidFill>
                <a:latin typeface="Times New Roman" pitchFamily="18" charset="0"/>
                <a:cs typeface="Times New Roman" pitchFamily="18" charset="0"/>
              </a:rPr>
              <a:t>, которому и поручили отнести послание в волшебный лес. Когда усталые ребятишки разошлись и улеглись в свои кроватки, ровно в полночь снеговик ожил и в сопровождении маленького щенка по кличке </a:t>
            </a:r>
            <a:r>
              <a:rPr lang="ru-RU" sz="1500" b="1" dirty="0" err="1">
                <a:solidFill>
                  <a:srgbClr val="A50021"/>
                </a:solidFill>
                <a:latin typeface="Times New Roman" pitchFamily="18" charset="0"/>
                <a:cs typeface="Times New Roman" pitchFamily="18" charset="0"/>
              </a:rPr>
              <a:t>Дркжок</a:t>
            </a:r>
            <a:r>
              <a:rPr lang="ru-RU" sz="1500" b="1" dirty="0">
                <a:solidFill>
                  <a:srgbClr val="A50021"/>
                </a:solidFill>
                <a:latin typeface="Times New Roman" pitchFamily="18" charset="0"/>
                <a:cs typeface="Times New Roman" pitchFamily="18" charset="0"/>
              </a:rPr>
              <a:t> отправились на выполнение задания. Но не так-то просто найти Деда Мороза, когда по его пути различные звери и птицы(волк, лиса, филин) пытаются хитростью отобрать у Снеговика письмо. Злоумышленники надеются, что, выудив у Снеговика письмо и доставив его адресату, они смогут получить у доброго Деда Морозе, все что пожелают. Но на помощь Снеговику и его лучшему другу щенку приходит медведь, который помогает почтальонам добраться до Деда Мороза, а те передают Дедушке просьбу детей. Когда ранним морозным утром малыши вышли на прогулку во двор, их взору предстала нарядная зеленая елка, возле которой почетно застыл Снеговик-почтальон. Ведь не зря под Новый год</a:t>
            </a:r>
            <a:r>
              <a:rPr lang="ru-RU" sz="1500" b="1" dirty="0" smtClean="0">
                <a:solidFill>
                  <a:srgbClr val="A50021"/>
                </a:solidFill>
                <a:latin typeface="Times New Roman" pitchFamily="18" charset="0"/>
                <a:cs typeface="Times New Roman" pitchFamily="18" charset="0"/>
              </a:rPr>
              <a:t>…</a:t>
            </a:r>
            <a:r>
              <a:rPr lang="ru-RU" sz="1500" b="1" dirty="0">
                <a:solidFill>
                  <a:srgbClr val="A50021"/>
                </a:solidFill>
                <a:latin typeface="Times New Roman" pitchFamily="18" charset="0"/>
                <a:cs typeface="Times New Roman" pitchFamily="18" charset="0"/>
              </a:rPr>
              <a:t> </a:t>
            </a:r>
          </a:p>
          <a:p>
            <a:pPr algn="ctr"/>
            <a:r>
              <a:rPr lang="ru-RU" sz="2000" b="1" dirty="0" smtClean="0">
                <a:solidFill>
                  <a:srgbClr val="FF00FF"/>
                </a:solidFill>
                <a:latin typeface="Times New Roman" pitchFamily="18" charset="0"/>
                <a:cs typeface="Times New Roman" pitchFamily="18" charset="0"/>
              </a:rPr>
              <a:t>«</a:t>
            </a:r>
            <a:r>
              <a:rPr lang="ru-RU" sz="2000" b="1" dirty="0" err="1" smtClean="0">
                <a:solidFill>
                  <a:srgbClr val="FF00FF"/>
                </a:solidFill>
                <a:latin typeface="Times New Roman" pitchFamily="18" charset="0"/>
                <a:cs typeface="Times New Roman" pitchFamily="18" charset="0"/>
              </a:rPr>
              <a:t>К</a:t>
            </a:r>
            <a:r>
              <a:rPr lang="ru-RU" sz="2000" b="1" dirty="0" err="1" smtClean="0">
                <a:solidFill>
                  <a:srgbClr val="FF00FF"/>
                </a:solidFill>
                <a:latin typeface="Times New Roman" pitchFamily="18" charset="0"/>
                <a:cs typeface="Times New Roman" pitchFamily="18" charset="0"/>
              </a:rPr>
              <a:t>арбабай</a:t>
            </a:r>
            <a:r>
              <a:rPr lang="ru-RU" sz="2000" b="1" dirty="0" smtClean="0">
                <a:solidFill>
                  <a:srgbClr val="FF00FF"/>
                </a:solidFill>
                <a:latin typeface="Times New Roman" pitchFamily="18" charset="0"/>
                <a:cs typeface="Times New Roman" pitchFamily="18" charset="0"/>
              </a:rPr>
              <a:t>- </a:t>
            </a:r>
            <a:r>
              <a:rPr lang="ru-RU" sz="2000" b="1" dirty="0">
                <a:solidFill>
                  <a:srgbClr val="FF00FF"/>
                </a:solidFill>
                <a:latin typeface="Times New Roman" pitchFamily="18" charset="0"/>
                <a:cs typeface="Times New Roman" pitchFamily="18" charset="0"/>
              </a:rPr>
              <a:t>почта </a:t>
            </a:r>
            <a:r>
              <a:rPr lang="ru-RU" sz="2000" b="1" dirty="0" err="1">
                <a:solidFill>
                  <a:srgbClr val="FF00FF"/>
                </a:solidFill>
                <a:latin typeface="Times New Roman" pitchFamily="18" charset="0"/>
                <a:cs typeface="Times New Roman" pitchFamily="18" charset="0"/>
              </a:rPr>
              <a:t>хезмәтчесе</a:t>
            </a:r>
            <a:r>
              <a:rPr lang="ru-RU" sz="2000" b="1" dirty="0" smtClean="0">
                <a:solidFill>
                  <a:srgbClr val="FF00FF"/>
                </a:solidFill>
                <a:latin typeface="Times New Roman" pitchFamily="18" charset="0"/>
                <a:cs typeface="Times New Roman" pitchFamily="18" charset="0"/>
              </a:rPr>
              <a:t>»</a:t>
            </a:r>
          </a:p>
          <a:p>
            <a:r>
              <a:rPr lang="ru-RU" sz="2000" b="1" dirty="0" smtClean="0">
                <a:solidFill>
                  <a:srgbClr val="FF00FF"/>
                </a:solidFill>
                <a:latin typeface="Times New Roman" pitchFamily="18" charset="0"/>
                <a:cs typeface="Times New Roman" pitchFamily="18" charset="0"/>
              </a:rPr>
              <a:t> </a:t>
            </a:r>
            <a:r>
              <a:rPr lang="ru-RU" sz="1500" b="1" dirty="0" smtClean="0">
                <a:solidFill>
                  <a:srgbClr val="A50021"/>
                </a:solidFill>
                <a:latin typeface="Times New Roman" pitchFamily="18" charset="0"/>
                <a:cs typeface="Times New Roman" pitchFamily="18" charset="0"/>
              </a:rPr>
              <a:t>Почта </a:t>
            </a:r>
            <a:r>
              <a:rPr lang="ru-RU" sz="1500" b="1" dirty="0" err="1">
                <a:solidFill>
                  <a:srgbClr val="A50021"/>
                </a:solidFill>
                <a:latin typeface="Times New Roman" pitchFamily="18" charset="0"/>
                <a:cs typeface="Times New Roman" pitchFamily="18" charset="0"/>
              </a:rPr>
              <a:t>хезмәтчесе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иң</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бәйрәм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алдында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белән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Яңа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ел,балалар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балалар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өйдә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карар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иттеләр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язарга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хаттан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Бабайга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Салкынга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хатта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балалар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сорадылар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киң</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күңелле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Бабайны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мроза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җибәрергә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бәйрәмгә</a:t>
            </a:r>
            <a:r>
              <a:rPr lang="ru-RU" sz="1500" b="1" dirty="0">
                <a:solidFill>
                  <a:srgbClr val="A50021"/>
                </a:solidFill>
                <a:latin typeface="Times New Roman" pitchFamily="18" charset="0"/>
                <a:cs typeface="Times New Roman" pitchFamily="18" charset="0"/>
              </a:rPr>
              <a:t>  елочку </a:t>
            </a:r>
            <a:r>
              <a:rPr lang="ru-RU" sz="1500" b="1" dirty="0" err="1">
                <a:solidFill>
                  <a:srgbClr val="A50021"/>
                </a:solidFill>
                <a:latin typeface="Times New Roman" pitchFamily="18" charset="0"/>
                <a:cs typeface="Times New Roman" pitchFamily="18" charset="0"/>
              </a:rPr>
              <a:t>чибәр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хатынны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Аннары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балалар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күзне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чагылдырдылар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әвәләп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ясадылар</a:t>
            </a:r>
            <a:r>
              <a:rPr lang="ru-RU" sz="1500" b="1" dirty="0">
                <a:solidFill>
                  <a:srgbClr val="A50021"/>
                </a:solidFill>
                <a:latin typeface="Times New Roman" pitchFamily="18" charset="0"/>
                <a:cs typeface="Times New Roman" pitchFamily="18" charset="0"/>
              </a:rPr>
              <a:t>} кардан  снеговика-</a:t>
            </a:r>
            <a:r>
              <a:rPr lang="ru-RU" sz="1500" b="1" dirty="0" err="1">
                <a:solidFill>
                  <a:srgbClr val="A50021"/>
                </a:solidFill>
                <a:latin typeface="Times New Roman" pitchFamily="18" charset="0"/>
                <a:cs typeface="Times New Roman" pitchFamily="18" charset="0"/>
              </a:rPr>
              <a:t>постовика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ничәнче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йөкләделәр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илтергә</a:t>
            </a:r>
            <a:r>
              <a:rPr lang="ru-RU" sz="1500" b="1" dirty="0">
                <a:solidFill>
                  <a:srgbClr val="A50021"/>
                </a:solidFill>
                <a:latin typeface="Times New Roman" pitchFamily="18" charset="0"/>
                <a:cs typeface="Times New Roman" pitchFamily="18" charset="0"/>
              </a:rPr>
              <a:t> хат </a:t>
            </a:r>
            <a:r>
              <a:rPr lang="ru-RU" sz="1500" b="1" dirty="0" err="1">
                <a:solidFill>
                  <a:srgbClr val="A50021"/>
                </a:solidFill>
                <a:latin typeface="Times New Roman" pitchFamily="18" charset="0"/>
                <a:cs typeface="Times New Roman" pitchFamily="18" charset="0"/>
              </a:rPr>
              <a:t>тылсым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урманда</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Кайчан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арыган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балаларлар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таралдылар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яттылар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үз</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караватчыкларда</a:t>
            </a:r>
            <a:r>
              <a:rPr lang="ru-RU" sz="1500" b="1" dirty="0">
                <a:solidFill>
                  <a:srgbClr val="A50021"/>
                </a:solidFill>
                <a:latin typeface="Times New Roman" pitchFamily="18" charset="0"/>
                <a:cs typeface="Times New Roman" pitchFamily="18" charset="0"/>
              </a:rPr>
              <a:t> , </a:t>
            </a:r>
            <a:r>
              <a:rPr lang="ru-RU" sz="1500" b="1" dirty="0" err="1">
                <a:solidFill>
                  <a:srgbClr val="A50021"/>
                </a:solidFill>
                <a:latin typeface="Times New Roman" pitchFamily="18" charset="0"/>
                <a:cs typeface="Times New Roman" pitchFamily="18" charset="0"/>
              </a:rPr>
              <a:t>төкмә-төк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төн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уртасыда</a:t>
            </a:r>
            <a:r>
              <a:rPr lang="ru-RU" sz="1500" b="1" dirty="0">
                <a:solidFill>
                  <a:srgbClr val="A50021"/>
                </a:solidFill>
                <a:latin typeface="Times New Roman" pitchFamily="18" charset="0"/>
                <a:cs typeface="Times New Roman" pitchFamily="18" charset="0"/>
              </a:rPr>
              <a:t>  снеговик </a:t>
            </a:r>
            <a:r>
              <a:rPr lang="ru-RU" sz="1500" b="1" dirty="0" err="1">
                <a:solidFill>
                  <a:srgbClr val="A50021"/>
                </a:solidFill>
                <a:latin typeface="Times New Roman" pitchFamily="18" charset="0"/>
                <a:cs typeface="Times New Roman" pitchFamily="18" charset="0"/>
              </a:rPr>
              <a:t>терелде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озатуда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кечкенә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көчекне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кушамат</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буйлап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дркжок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киттеләр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башкаруда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биремнәр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Ләкин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шулмы</a:t>
            </a:r>
            <a:r>
              <a:rPr lang="ru-RU" sz="1500" b="1" dirty="0">
                <a:solidFill>
                  <a:srgbClr val="A50021"/>
                </a:solidFill>
                <a:latin typeface="Times New Roman" pitchFamily="18" charset="0"/>
                <a:cs typeface="Times New Roman" pitchFamily="18" charset="0"/>
              </a:rPr>
              <a:t> найти </a:t>
            </a:r>
            <a:r>
              <a:rPr lang="ru-RU" sz="1500" b="1" dirty="0" err="1">
                <a:solidFill>
                  <a:srgbClr val="A50021"/>
                </a:solidFill>
                <a:latin typeface="Times New Roman" pitchFamily="18" charset="0"/>
                <a:cs typeface="Times New Roman" pitchFamily="18" charset="0"/>
              </a:rPr>
              <a:t>Бабай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гына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Салкын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кайчан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юллар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буйлап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төрле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ерткычлар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кошлар</a:t>
            </a:r>
            <a:r>
              <a:rPr lang="ru-RU" sz="1500" b="1" dirty="0">
                <a:solidFill>
                  <a:srgbClr val="A50021"/>
                </a:solidFill>
                <a:latin typeface="Times New Roman" pitchFamily="18" charset="0"/>
                <a:cs typeface="Times New Roman" pitchFamily="18" charset="0"/>
              </a:rPr>
              <a:t>(</a:t>
            </a:r>
            <a:r>
              <a:rPr lang="ru-RU" sz="1500" b="1" dirty="0" err="1">
                <a:solidFill>
                  <a:srgbClr val="A50021"/>
                </a:solidFill>
                <a:latin typeface="Times New Roman" pitchFamily="18" charset="0"/>
                <a:cs typeface="Times New Roman" pitchFamily="18" charset="0"/>
              </a:rPr>
              <a:t>бүре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төлке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байгыш</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тырышалар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хәйлә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белән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алырга</a:t>
            </a:r>
            <a:r>
              <a:rPr lang="ru-RU" sz="1500" b="1" dirty="0">
                <a:solidFill>
                  <a:srgbClr val="A50021"/>
                </a:solidFill>
                <a:latin typeface="Times New Roman" pitchFamily="18" charset="0"/>
                <a:cs typeface="Times New Roman" pitchFamily="18" charset="0"/>
              </a:rPr>
              <a:t> снеговика хат </a:t>
            </a:r>
            <a:r>
              <a:rPr lang="ru-RU" sz="1500" b="1" dirty="0" err="1">
                <a:solidFill>
                  <a:srgbClr val="A50021"/>
                </a:solidFill>
                <a:latin typeface="Times New Roman" pitchFamily="18" charset="0"/>
                <a:cs typeface="Times New Roman" pitchFamily="18" charset="0"/>
              </a:rPr>
              <a:t>янында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Җинаятьчеләр</a:t>
            </a:r>
            <a:r>
              <a:rPr lang="ru-RU" sz="1500" b="1" dirty="0">
                <a:solidFill>
                  <a:srgbClr val="A50021"/>
                </a:solidFill>
                <a:latin typeface="Times New Roman" pitchFamily="18" charset="0"/>
                <a:cs typeface="Times New Roman" pitchFamily="18" charset="0"/>
              </a:rPr>
              <a:t> надеются, </a:t>
            </a:r>
            <a:r>
              <a:rPr lang="ru-RU" sz="1500" b="1" dirty="0" err="1">
                <a:solidFill>
                  <a:srgbClr val="A50021"/>
                </a:solidFill>
                <a:latin typeface="Times New Roman" pitchFamily="18" charset="0"/>
                <a:cs typeface="Times New Roman" pitchFamily="18" charset="0"/>
              </a:rPr>
              <a:t>нәрсә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кармакка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тотып</a:t>
            </a:r>
            <a:r>
              <a:rPr lang="ru-RU" sz="1500" b="1" dirty="0">
                <a:solidFill>
                  <a:srgbClr val="A50021"/>
                </a:solidFill>
                <a:latin typeface="Times New Roman" pitchFamily="18" charset="0"/>
                <a:cs typeface="Times New Roman" pitchFamily="18" charset="0"/>
              </a:rPr>
              <a:t> снеговика хат </a:t>
            </a:r>
            <a:r>
              <a:rPr lang="ru-RU" sz="1500" b="1" dirty="0" err="1">
                <a:solidFill>
                  <a:srgbClr val="A50021"/>
                </a:solidFill>
                <a:latin typeface="Times New Roman" pitchFamily="18" charset="0"/>
                <a:cs typeface="Times New Roman" pitchFamily="18" charset="0"/>
              </a:rPr>
              <a:t>янында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китереп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адресатка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булдыра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алырга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киң</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күңелле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Бабай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янында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Салкын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барлыгы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нәрсә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телиләр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Ләкин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ярдәмдә</a:t>
            </a:r>
            <a:r>
              <a:rPr lang="ru-RU" sz="1500" b="1" dirty="0">
                <a:solidFill>
                  <a:srgbClr val="A50021"/>
                </a:solidFill>
                <a:latin typeface="Times New Roman" pitchFamily="18" charset="0"/>
                <a:cs typeface="Times New Roman" pitchFamily="18" charset="0"/>
              </a:rPr>
              <a:t>  снеговику </a:t>
            </a:r>
            <a:r>
              <a:rPr lang="ru-RU" sz="1500" b="1" dirty="0" err="1">
                <a:solidFill>
                  <a:srgbClr val="A50021"/>
                </a:solidFill>
                <a:latin typeface="Times New Roman" pitchFamily="18" charset="0"/>
                <a:cs typeface="Times New Roman" pitchFamily="18" charset="0"/>
              </a:rPr>
              <a:t>һәм</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аны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яхшырак</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бүтән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көчеккә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килә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аю</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ничәнче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булыша</a:t>
            </a:r>
            <a:r>
              <a:rPr lang="ru-RU" sz="1500" b="1" dirty="0">
                <a:solidFill>
                  <a:srgbClr val="A50021"/>
                </a:solidFill>
                <a:latin typeface="Times New Roman" pitchFamily="18" charset="0"/>
                <a:cs typeface="Times New Roman" pitchFamily="18" charset="0"/>
              </a:rPr>
              <a:t> хат </a:t>
            </a:r>
            <a:r>
              <a:rPr lang="ru-RU" sz="1500" b="1" dirty="0" err="1">
                <a:solidFill>
                  <a:srgbClr val="A50021"/>
                </a:solidFill>
                <a:latin typeface="Times New Roman" pitchFamily="18" charset="0"/>
                <a:cs typeface="Times New Roman" pitchFamily="18" charset="0"/>
              </a:rPr>
              <a:t>ташучынарга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барып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җитәргә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Бабайга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кадәр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Салкын</a:t>
            </a:r>
            <a:r>
              <a:rPr lang="ru-RU" sz="1500" b="1" dirty="0">
                <a:solidFill>
                  <a:srgbClr val="A50021"/>
                </a:solidFill>
                <a:latin typeface="Times New Roman" pitchFamily="18" charset="0"/>
                <a:cs typeface="Times New Roman" pitchFamily="18" charset="0"/>
              </a:rPr>
              <a:t>, ә </a:t>
            </a:r>
            <a:r>
              <a:rPr lang="ru-RU" sz="1500" b="1" dirty="0" err="1">
                <a:solidFill>
                  <a:srgbClr val="A50021"/>
                </a:solidFill>
                <a:latin typeface="Times New Roman" pitchFamily="18" charset="0"/>
                <a:cs typeface="Times New Roman" pitchFamily="18" charset="0"/>
              </a:rPr>
              <a:t>шул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бирәләр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тапшыралар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Бабай</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үтенечне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балалар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Кайчан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иртә</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салкын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иртән</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сабыйлар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чыктылар</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йөреп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кайтуга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ишегалдыда</a:t>
            </a:r>
            <a:r>
              <a:rPr lang="ru-RU" sz="1500" b="1" dirty="0">
                <a:solidFill>
                  <a:srgbClr val="A50021"/>
                </a:solidFill>
                <a:latin typeface="Times New Roman" pitchFamily="18" charset="0"/>
                <a:cs typeface="Times New Roman" pitchFamily="18" charset="0"/>
              </a:rPr>
              <a:t> , их </a:t>
            </a:r>
            <a:r>
              <a:rPr lang="ru-RU" sz="1500" b="1" dirty="0" err="1">
                <a:solidFill>
                  <a:srgbClr val="A50021"/>
                </a:solidFill>
                <a:latin typeface="Times New Roman" pitchFamily="18" charset="0"/>
                <a:cs typeface="Times New Roman" pitchFamily="18" charset="0"/>
              </a:rPr>
              <a:t>карашка</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килеп</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басты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купшы</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яшел</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чыршы</a:t>
            </a:r>
            <a:r>
              <a:rPr lang="ru-RU" sz="1500" b="1" dirty="0">
                <a:solidFill>
                  <a:srgbClr val="A50021"/>
                </a:solidFill>
                <a:latin typeface="Times New Roman" pitchFamily="18" charset="0"/>
                <a:cs typeface="Times New Roman" pitchFamily="18" charset="0"/>
              </a:rPr>
              <a:t>, которой </a:t>
            </a:r>
            <a:r>
              <a:rPr lang="ru-RU" sz="1500" b="1" dirty="0" err="1">
                <a:solidFill>
                  <a:srgbClr val="A50021"/>
                </a:solidFill>
                <a:latin typeface="Times New Roman" pitchFamily="18" charset="0"/>
                <a:cs typeface="Times New Roman" pitchFamily="18" charset="0"/>
              </a:rPr>
              <a:t>хөрмәтле</a:t>
            </a:r>
            <a:r>
              <a:rPr lang="ru-RU" sz="1500" b="1" dirty="0">
                <a:solidFill>
                  <a:srgbClr val="A50021"/>
                </a:solidFill>
                <a:latin typeface="Times New Roman" pitchFamily="18" charset="0"/>
                <a:cs typeface="Times New Roman" pitchFamily="18" charset="0"/>
              </a:rPr>
              <a:t> </a:t>
            </a:r>
            <a:r>
              <a:rPr lang="ru-RU" sz="1500" b="1" dirty="0" err="1">
                <a:solidFill>
                  <a:srgbClr val="A50021"/>
                </a:solidFill>
                <a:latin typeface="Times New Roman" pitchFamily="18" charset="0"/>
                <a:cs typeface="Times New Roman" pitchFamily="18" charset="0"/>
              </a:rPr>
              <a:t>куерды</a:t>
            </a:r>
            <a:r>
              <a:rPr lang="ru-RU" sz="1500" b="1" dirty="0">
                <a:solidFill>
                  <a:srgbClr val="A50021"/>
                </a:solidFill>
                <a:latin typeface="Times New Roman" pitchFamily="18" charset="0"/>
                <a:cs typeface="Times New Roman" pitchFamily="18" charset="0"/>
              </a:rPr>
              <a:t> снеговик-почтальон. Бит юкка </a:t>
            </a:r>
            <a:r>
              <a:rPr lang="ru-RU" sz="1500" b="1" dirty="0" err="1">
                <a:solidFill>
                  <a:srgbClr val="A50021"/>
                </a:solidFill>
                <a:latin typeface="Times New Roman" pitchFamily="18" charset="0"/>
                <a:cs typeface="Times New Roman" pitchFamily="18" charset="0"/>
              </a:rPr>
              <a:t>Яңа</a:t>
            </a:r>
            <a:r>
              <a:rPr lang="ru-RU" sz="1500" b="1" dirty="0">
                <a:solidFill>
                  <a:srgbClr val="A50021"/>
                </a:solidFill>
                <a:latin typeface="Times New Roman" pitchFamily="18" charset="0"/>
                <a:cs typeface="Times New Roman" pitchFamily="18" charset="0"/>
              </a:rPr>
              <a:t> ел </a:t>
            </a:r>
            <a:r>
              <a:rPr lang="ru-RU" sz="1500" b="1" dirty="0" err="1">
                <a:solidFill>
                  <a:srgbClr val="A50021"/>
                </a:solidFill>
                <a:latin typeface="Times New Roman" pitchFamily="18" charset="0"/>
                <a:cs typeface="Times New Roman" pitchFamily="18" charset="0"/>
              </a:rPr>
              <a:t>астында</a:t>
            </a:r>
            <a:r>
              <a:rPr lang="ru-RU" sz="1500" b="1" dirty="0">
                <a:solidFill>
                  <a:srgbClr val="A50021"/>
                </a:solidFill>
                <a:latin typeface="Times New Roman" pitchFamily="18" charset="0"/>
                <a:cs typeface="Times New Roman" pitchFamily="18" charset="0"/>
              </a:rPr>
              <a:t>…</a:t>
            </a:r>
          </a:p>
        </p:txBody>
      </p:sp>
    </p:spTree>
    <p:extLst>
      <p:ext uri="{BB962C8B-B14F-4D97-AF65-F5344CB8AC3E}">
        <p14:creationId xmlns:p14="http://schemas.microsoft.com/office/powerpoint/2010/main" xmlns="" val="782603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дом\Desktop\70b86239b8c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107504" y="5085184"/>
            <a:ext cx="8928991" cy="830997"/>
          </a:xfrm>
          <a:prstGeom prst="rect">
            <a:avLst/>
          </a:prstGeom>
        </p:spPr>
        <p:txBody>
          <a:bodyPr wrap="square">
            <a:spAutoFit/>
          </a:bodyPr>
          <a:lstStyle/>
          <a:p>
            <a:r>
              <a:rPr lang="ru-RU" sz="4800" b="1" dirty="0" smtClean="0">
                <a:solidFill>
                  <a:srgbClr val="0033CC"/>
                </a:solidFill>
                <a:latin typeface="Times New Roman" pitchFamily="18" charset="0"/>
                <a:cs typeface="Times New Roman" pitchFamily="18" charset="0"/>
              </a:rPr>
              <a:t>« 38 попугаев » </a:t>
            </a:r>
            <a:endParaRPr lang="ru-RU" sz="4800" b="1" dirty="0">
              <a:solidFill>
                <a:srgbClr val="0033CC"/>
              </a:solidFill>
              <a:latin typeface="Times New Roman" pitchFamily="18" charset="0"/>
              <a:cs typeface="Times New Roman" pitchFamily="18" charset="0"/>
            </a:endParaRPr>
          </a:p>
        </p:txBody>
      </p:sp>
      <p:sp>
        <p:nvSpPr>
          <p:cNvPr id="3" name="Прямоугольник 2"/>
          <p:cNvSpPr/>
          <p:nvPr/>
        </p:nvSpPr>
        <p:spPr>
          <a:xfrm>
            <a:off x="107504" y="5805264"/>
            <a:ext cx="9014614" cy="830997"/>
          </a:xfrm>
          <a:prstGeom prst="rect">
            <a:avLst/>
          </a:prstGeom>
        </p:spPr>
        <p:txBody>
          <a:bodyPr wrap="square">
            <a:spAutoFit/>
          </a:bodyPr>
          <a:lstStyle/>
          <a:p>
            <a:r>
              <a:rPr lang="ru-RU" sz="4800" b="1" dirty="0" smtClean="0">
                <a:solidFill>
                  <a:srgbClr val="A50021"/>
                </a:solidFill>
                <a:latin typeface="Times New Roman" pitchFamily="18" charset="0"/>
                <a:cs typeface="Times New Roman" pitchFamily="18" charset="0"/>
              </a:rPr>
              <a:t>« 38 </a:t>
            </a:r>
            <a:r>
              <a:rPr lang="ru-RU" sz="4800" b="1" dirty="0" err="1">
                <a:solidFill>
                  <a:srgbClr val="A50021"/>
                </a:solidFill>
                <a:latin typeface="Times New Roman" pitchFamily="18" charset="0"/>
                <a:cs typeface="Times New Roman" pitchFamily="18" charset="0"/>
              </a:rPr>
              <a:t>тутый</a:t>
            </a:r>
            <a:r>
              <a:rPr lang="ru-RU" sz="4800" b="1" dirty="0">
                <a:solidFill>
                  <a:srgbClr val="A50021"/>
                </a:solidFill>
                <a:latin typeface="Times New Roman" pitchFamily="18" charset="0"/>
                <a:cs typeface="Times New Roman" pitchFamily="18" charset="0"/>
              </a:rPr>
              <a:t> </a:t>
            </a:r>
            <a:r>
              <a:rPr lang="ru-RU" sz="4800" b="1" dirty="0" smtClean="0">
                <a:solidFill>
                  <a:srgbClr val="A50021"/>
                </a:solidFill>
                <a:latin typeface="Times New Roman" pitchFamily="18" charset="0"/>
                <a:cs typeface="Times New Roman" pitchFamily="18" charset="0"/>
              </a:rPr>
              <a:t>кош »</a:t>
            </a:r>
            <a:endParaRPr lang="ru-RU" sz="4800" b="1" dirty="0">
              <a:solidFill>
                <a:srgbClr val="A5002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1669149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221"/>
            <a:ext cx="9144000" cy="6986528"/>
          </a:xfrm>
          <a:prstGeom prst="rect">
            <a:avLst/>
          </a:prstGeom>
        </p:spPr>
        <p:txBody>
          <a:bodyPr wrap="square">
            <a:spAutoFit/>
          </a:bodyPr>
          <a:lstStyle/>
          <a:p>
            <a:pPr algn="ctr"/>
            <a:r>
              <a:rPr lang="ru-RU" sz="2800" b="1" dirty="0">
                <a:solidFill>
                  <a:srgbClr val="FF00FF"/>
                </a:solidFill>
                <a:latin typeface="Times New Roman" pitchFamily="18" charset="0"/>
                <a:cs typeface="Times New Roman" pitchFamily="18" charset="0"/>
              </a:rPr>
              <a:t>«38 </a:t>
            </a:r>
            <a:r>
              <a:rPr lang="ru-RU" sz="2800" b="1" dirty="0" smtClean="0">
                <a:solidFill>
                  <a:srgbClr val="FF00FF"/>
                </a:solidFill>
                <a:latin typeface="Times New Roman" pitchFamily="18" charset="0"/>
                <a:cs typeface="Times New Roman" pitchFamily="18" charset="0"/>
              </a:rPr>
              <a:t>попугаев» </a:t>
            </a:r>
          </a:p>
          <a:p>
            <a:r>
              <a:rPr lang="ru-RU" b="1" dirty="0">
                <a:solidFill>
                  <a:srgbClr val="A50021"/>
                </a:solidFill>
                <a:latin typeface="Times New Roman" pitchFamily="18" charset="0"/>
                <a:cs typeface="Times New Roman" pitchFamily="18" charset="0"/>
              </a:rPr>
              <a:t> </a:t>
            </a:r>
            <a:r>
              <a:rPr lang="ru-RU" b="1" dirty="0" err="1" smtClean="0">
                <a:solidFill>
                  <a:srgbClr val="A50021"/>
                </a:solidFill>
                <a:latin typeface="Times New Roman" pitchFamily="18" charset="0"/>
                <a:cs typeface="Times New Roman" pitchFamily="18" charset="0"/>
              </a:rPr>
              <a:t>Вжарких</a:t>
            </a:r>
            <a:r>
              <a:rPr lang="ru-RU" b="1" dirty="0" smtClean="0">
                <a:solidFill>
                  <a:srgbClr val="A50021"/>
                </a:solidFill>
                <a:latin typeface="Times New Roman" pitchFamily="18" charset="0"/>
                <a:cs typeface="Times New Roman" pitchFamily="18" charset="0"/>
              </a:rPr>
              <a:t> </a:t>
            </a:r>
            <a:r>
              <a:rPr lang="ru-RU" b="1" dirty="0">
                <a:solidFill>
                  <a:srgbClr val="A50021"/>
                </a:solidFill>
                <a:latin typeface="Times New Roman" pitchFamily="18" charset="0"/>
                <a:cs typeface="Times New Roman" pitchFamily="18" charset="0"/>
              </a:rPr>
              <a:t>тропических джунглях живут забавные и добрые друзья: наивный Слоненок, разумный Попугай, любопытная Мартышка, мудрый и задумчивый Удав. Все они очень часто собираются на поляне и ведут разные интересные разговоры. Однажды, Удаву показалось, что он очень длинный и было бы неплохо замерить его длину. Эта гениальная мысль долго не давала ему покоя. Мартышке и Слоненку тоже понравилась эта идея, и они ею увлеклись, так же как и их друг Удав. Друзья долго думали и никак не могли придумать способ измерения Удава. Как они его только не крутили, не вертели, но ничего не могли сделать. И тут на помощь пришел сообразительный Попугай</a:t>
            </a:r>
            <a:r>
              <a:rPr lang="ru-RU" b="1" dirty="0" smtClean="0">
                <a:solidFill>
                  <a:srgbClr val="A50021"/>
                </a:solidFill>
                <a:latin typeface="Times New Roman" pitchFamily="18" charset="0"/>
                <a:cs typeface="Times New Roman" pitchFamily="18" charset="0"/>
              </a:rPr>
              <a:t>…</a:t>
            </a:r>
          </a:p>
          <a:p>
            <a:pPr algn="ctr"/>
            <a:r>
              <a:rPr lang="ru-RU" sz="2800" b="1" dirty="0" smtClean="0">
                <a:solidFill>
                  <a:srgbClr val="FF00FF"/>
                </a:solidFill>
                <a:latin typeface="Times New Roman" pitchFamily="18" charset="0"/>
                <a:cs typeface="Times New Roman" pitchFamily="18" charset="0"/>
              </a:rPr>
              <a:t>«</a:t>
            </a:r>
            <a:r>
              <a:rPr lang="ru-RU" sz="2800" b="1" dirty="0">
                <a:solidFill>
                  <a:srgbClr val="FF00FF"/>
                </a:solidFill>
                <a:latin typeface="Times New Roman" pitchFamily="18" charset="0"/>
                <a:cs typeface="Times New Roman" pitchFamily="18" charset="0"/>
              </a:rPr>
              <a:t>38 </a:t>
            </a:r>
            <a:r>
              <a:rPr lang="ru-RU" sz="2800" b="1" dirty="0" err="1">
                <a:solidFill>
                  <a:srgbClr val="FF00FF"/>
                </a:solidFill>
                <a:latin typeface="Times New Roman" pitchFamily="18" charset="0"/>
                <a:cs typeface="Times New Roman" pitchFamily="18" charset="0"/>
              </a:rPr>
              <a:t>тутый</a:t>
            </a:r>
            <a:r>
              <a:rPr lang="ru-RU" sz="2800" b="1" dirty="0">
                <a:solidFill>
                  <a:srgbClr val="FF00FF"/>
                </a:solidFill>
                <a:latin typeface="Times New Roman" pitchFamily="18" charset="0"/>
                <a:cs typeface="Times New Roman" pitchFamily="18" charset="0"/>
              </a:rPr>
              <a:t> кош</a:t>
            </a:r>
            <a:r>
              <a:rPr lang="ru-RU" sz="2800" b="1" dirty="0" smtClean="0">
                <a:solidFill>
                  <a:srgbClr val="FF00FF"/>
                </a:solidFill>
                <a:latin typeface="Times New Roman" pitchFamily="18" charset="0"/>
                <a:cs typeface="Times New Roman" pitchFamily="18" charset="0"/>
              </a:rPr>
              <a:t>»</a:t>
            </a:r>
          </a:p>
          <a:p>
            <a:r>
              <a:rPr lang="ru-RU" sz="2800" b="1" dirty="0" smtClean="0">
                <a:solidFill>
                  <a:srgbClr val="FF00FF"/>
                </a:solidFill>
                <a:latin typeface="Times New Roman" pitchFamily="18" charset="0"/>
                <a:cs typeface="Times New Roman" pitchFamily="18" charset="0"/>
              </a:rPr>
              <a:t> </a:t>
            </a:r>
            <a:r>
              <a:rPr lang="ru-RU" b="1" dirty="0" err="1" smtClean="0">
                <a:solidFill>
                  <a:srgbClr val="A50021"/>
                </a:solidFill>
                <a:latin typeface="Times New Roman" pitchFamily="18" charset="0"/>
                <a:cs typeface="Times New Roman" pitchFamily="18" charset="0"/>
              </a:rPr>
              <a:t>Кызу</a:t>
            </a:r>
            <a:r>
              <a:rPr lang="ru-RU" b="1" dirty="0" smtClean="0">
                <a:solidFill>
                  <a:srgbClr val="A50021"/>
                </a:solidFill>
                <a:latin typeface="Times New Roman" pitchFamily="18" charset="0"/>
                <a:cs typeface="Times New Roman" pitchFamily="18" charset="0"/>
              </a:rPr>
              <a:t> </a:t>
            </a:r>
            <a:r>
              <a:rPr lang="ru-RU" b="1" dirty="0">
                <a:solidFill>
                  <a:srgbClr val="A50021"/>
                </a:solidFill>
                <a:latin typeface="Times New Roman" pitchFamily="18" charset="0"/>
                <a:cs typeface="Times New Roman" pitchFamily="18" charset="0"/>
              </a:rPr>
              <a:t>тропических </a:t>
            </a:r>
            <a:r>
              <a:rPr lang="ru-RU" b="1" dirty="0" err="1">
                <a:solidFill>
                  <a:srgbClr val="A50021"/>
                </a:solidFill>
                <a:latin typeface="Times New Roman" pitchFamily="18" charset="0"/>
                <a:cs typeface="Times New Roman" pitchFamily="18" charset="0"/>
              </a:rPr>
              <a:t>джунглида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яшиләр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кызык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киң</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күңелле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дуслар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беркатлы</a:t>
            </a:r>
            <a:r>
              <a:rPr lang="ru-RU" b="1" dirty="0">
                <a:solidFill>
                  <a:srgbClr val="A50021"/>
                </a:solidFill>
                <a:latin typeface="Times New Roman" pitchFamily="18" charset="0"/>
                <a:cs typeface="Times New Roman" pitchFamily="18" charset="0"/>
              </a:rPr>
              <a:t> Фил </a:t>
            </a:r>
            <a:r>
              <a:rPr lang="ru-RU" b="1" dirty="0" err="1">
                <a:solidFill>
                  <a:srgbClr val="A50021"/>
                </a:solidFill>
                <a:latin typeface="Times New Roman" pitchFamily="18" charset="0"/>
                <a:cs typeface="Times New Roman" pitchFamily="18" charset="0"/>
              </a:rPr>
              <a:t>баласы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акыллы</a:t>
            </a:r>
            <a:r>
              <a:rPr lang="ru-RU" b="1" dirty="0">
                <a:solidFill>
                  <a:srgbClr val="A50021"/>
                </a:solidFill>
                <a:latin typeface="Times New Roman" pitchFamily="18" charset="0"/>
                <a:cs typeface="Times New Roman" pitchFamily="18" charset="0"/>
              </a:rPr>
              <a:t> попугай, </a:t>
            </a:r>
            <a:r>
              <a:rPr lang="ru-RU" b="1" dirty="0" err="1">
                <a:solidFill>
                  <a:srgbClr val="A50021"/>
                </a:solidFill>
                <a:latin typeface="Times New Roman" pitchFamily="18" charset="0"/>
                <a:cs typeface="Times New Roman" pitchFamily="18" charset="0"/>
              </a:rPr>
              <a:t>кызыксынучан</a:t>
            </a:r>
            <a:r>
              <a:rPr lang="ru-RU" b="1" dirty="0">
                <a:solidFill>
                  <a:srgbClr val="A50021"/>
                </a:solidFill>
                <a:latin typeface="Times New Roman" pitchFamily="18" charset="0"/>
                <a:cs typeface="Times New Roman" pitchFamily="18" charset="0"/>
              </a:rPr>
              <a:t> Мартышка, </a:t>
            </a:r>
            <a:r>
              <a:rPr lang="ru-RU" b="1" dirty="0" err="1">
                <a:solidFill>
                  <a:srgbClr val="A50021"/>
                </a:solidFill>
                <a:latin typeface="Times New Roman" pitchFamily="18" charset="0"/>
                <a:cs typeface="Times New Roman" pitchFamily="18" charset="0"/>
              </a:rPr>
              <a:t>гакыллы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уйланучан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елан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Барлыгы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еш</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җыелалар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аланда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алып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баралар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төрле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кызык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әңгәмәләр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Бервакыт</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еланга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күренде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нәрсә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озын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үткән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булды</a:t>
            </a:r>
            <a:r>
              <a:rPr lang="ru-RU" b="1" dirty="0">
                <a:solidFill>
                  <a:srgbClr val="A50021"/>
                </a:solidFill>
                <a:latin typeface="Times New Roman" pitchFamily="18" charset="0"/>
                <a:cs typeface="Times New Roman" pitchFamily="18" charset="0"/>
              </a:rPr>
              <a:t>} да </a:t>
            </a:r>
            <a:r>
              <a:rPr lang="ru-RU" b="1" dirty="0" err="1">
                <a:solidFill>
                  <a:srgbClr val="A50021"/>
                </a:solidFill>
                <a:latin typeface="Times New Roman" pitchFamily="18" charset="0"/>
                <a:cs typeface="Times New Roman" pitchFamily="18" charset="0"/>
              </a:rPr>
              <a:t>начар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булмаган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үлчәргә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озынлыкны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Шул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даһи</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фикерләү</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озак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бирмәде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аңа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тынгылык</a:t>
            </a:r>
            <a:r>
              <a:rPr lang="ru-RU" b="1" dirty="0">
                <a:solidFill>
                  <a:srgbClr val="A50021"/>
                </a:solidFill>
                <a:latin typeface="Times New Roman" pitchFamily="18" charset="0"/>
                <a:cs typeface="Times New Roman" pitchFamily="18" charset="0"/>
              </a:rPr>
              <a:t>. Мартышка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Фил </a:t>
            </a:r>
            <a:r>
              <a:rPr lang="ru-RU" b="1" dirty="0" err="1">
                <a:solidFill>
                  <a:srgbClr val="A50021"/>
                </a:solidFill>
                <a:latin typeface="Times New Roman" pitchFamily="18" charset="0"/>
                <a:cs typeface="Times New Roman" pitchFamily="18" charset="0"/>
              </a:rPr>
              <a:t>баласыны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шулай</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ошады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шул</a:t>
            </a:r>
            <a:r>
              <a:rPr lang="ru-RU" b="1" dirty="0">
                <a:solidFill>
                  <a:srgbClr val="A50021"/>
                </a:solidFill>
                <a:latin typeface="Times New Roman" pitchFamily="18" charset="0"/>
                <a:cs typeface="Times New Roman" pitchFamily="18" charset="0"/>
              </a:rPr>
              <a:t> идея,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алар</a:t>
            </a:r>
            <a:r>
              <a:rPr lang="ru-RU" b="1" dirty="0">
                <a:solidFill>
                  <a:srgbClr val="A50021"/>
                </a:solidFill>
                <a:latin typeface="Times New Roman" pitchFamily="18" charset="0"/>
                <a:cs typeface="Times New Roman" pitchFamily="18" charset="0"/>
              </a:rPr>
              <a:t> ею </a:t>
            </a:r>
            <a:r>
              <a:rPr lang="ru-RU" b="1" dirty="0" err="1">
                <a:solidFill>
                  <a:srgbClr val="A50021"/>
                </a:solidFill>
                <a:latin typeface="Times New Roman" pitchFamily="18" charset="0"/>
                <a:cs typeface="Times New Roman" pitchFamily="18" charset="0"/>
              </a:rPr>
              <a:t>мавыктылар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шулай</a:t>
            </a:r>
            <a:r>
              <a:rPr lang="ru-RU" b="1" dirty="0">
                <a:solidFill>
                  <a:srgbClr val="A50021"/>
                </a:solidFill>
                <a:latin typeface="Times New Roman" pitchFamily="18" charset="0"/>
                <a:cs typeface="Times New Roman" pitchFamily="18" charset="0"/>
              </a:rPr>
              <a:t> бит </a:t>
            </a:r>
            <a:r>
              <a:rPr lang="ru-RU" b="1" dirty="0" err="1">
                <a:solidFill>
                  <a:srgbClr val="A50021"/>
                </a:solidFill>
                <a:latin typeface="Times New Roman" pitchFamily="18" charset="0"/>
                <a:cs typeface="Times New Roman" pitchFamily="18" charset="0"/>
              </a:rPr>
              <a:t>ничек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их </a:t>
            </a:r>
            <a:r>
              <a:rPr lang="ru-RU" b="1" dirty="0" err="1">
                <a:solidFill>
                  <a:srgbClr val="A50021"/>
                </a:solidFill>
                <a:latin typeface="Times New Roman" pitchFamily="18" charset="0"/>
                <a:cs typeface="Times New Roman" pitchFamily="18" charset="0"/>
              </a:rPr>
              <a:t>дус</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елан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Дуслар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озак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уйладылар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һичничек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булдырмадылар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уйлап</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табарга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ысул</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үлчәнешләр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еланны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Ничек</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аны</a:t>
            </a:r>
            <a:r>
              <a:rPr lang="ru-RU" b="1" dirty="0">
                <a:solidFill>
                  <a:srgbClr val="A50021"/>
                </a:solidFill>
                <a:latin typeface="Times New Roman" pitchFamily="18" charset="0"/>
                <a:cs typeface="Times New Roman" pitchFamily="18" charset="0"/>
              </a:rPr>
              <a:t> не </a:t>
            </a:r>
            <a:r>
              <a:rPr lang="ru-RU" b="1" dirty="0" err="1">
                <a:solidFill>
                  <a:srgbClr val="A50021"/>
                </a:solidFill>
                <a:latin typeface="Times New Roman" pitchFamily="18" charset="0"/>
                <a:cs typeface="Times New Roman" pitchFamily="18" charset="0"/>
              </a:rPr>
              <a:t>әйләндерделәр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гына</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әйләндермәделәр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ләкин</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ярыйсы</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булдырмадылар</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эшләргә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Һәм</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биредә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ярдәмдә</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килде</a:t>
            </a:r>
            <a:r>
              <a:rPr lang="ru-RU" b="1" dirty="0">
                <a:solidFill>
                  <a:srgbClr val="A50021"/>
                </a:solidFill>
                <a:latin typeface="Times New Roman" pitchFamily="18" charset="0"/>
                <a:cs typeface="Times New Roman" pitchFamily="18" charset="0"/>
              </a:rPr>
              <a:t> </a:t>
            </a:r>
            <a:r>
              <a:rPr lang="ru-RU" b="1" dirty="0" err="1">
                <a:solidFill>
                  <a:srgbClr val="A50021"/>
                </a:solidFill>
                <a:latin typeface="Times New Roman" pitchFamily="18" charset="0"/>
                <a:cs typeface="Times New Roman" pitchFamily="18" charset="0"/>
              </a:rPr>
              <a:t>зирәк</a:t>
            </a:r>
            <a:r>
              <a:rPr lang="ru-RU" b="1" dirty="0">
                <a:solidFill>
                  <a:srgbClr val="A50021"/>
                </a:solidFill>
                <a:latin typeface="Times New Roman" pitchFamily="18" charset="0"/>
                <a:cs typeface="Times New Roman" pitchFamily="18" charset="0"/>
              </a:rPr>
              <a:t> попугай…</a:t>
            </a:r>
          </a:p>
          <a:p>
            <a:r>
              <a:rPr lang="ru-RU" sz="2000" b="1" dirty="0">
                <a:solidFill>
                  <a:srgbClr val="A50021"/>
                </a:solidFill>
                <a:latin typeface="Times New Roman" pitchFamily="18" charset="0"/>
                <a:cs typeface="Times New Roman" pitchFamily="18" charset="0"/>
              </a:rPr>
              <a:t> </a:t>
            </a:r>
          </a:p>
          <a:p>
            <a:r>
              <a:rPr lang="ru-RU" sz="2000" b="1" dirty="0">
                <a:solidFill>
                  <a:srgbClr val="A50021"/>
                </a:solidFill>
                <a:latin typeface="Times New Roman" pitchFamily="18" charset="0"/>
                <a:cs typeface="Times New Roman" pitchFamily="18" charset="0"/>
              </a:rPr>
              <a:t> </a:t>
            </a:r>
          </a:p>
        </p:txBody>
      </p:sp>
    </p:spTree>
    <p:extLst>
      <p:ext uri="{BB962C8B-B14F-4D97-AF65-F5344CB8AC3E}">
        <p14:creationId xmlns:p14="http://schemas.microsoft.com/office/powerpoint/2010/main" xmlns="" val="3738727421"/>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305</TotalTime>
  <Words>3677</Words>
  <Application>Microsoft Office PowerPoint</Application>
  <PresentationFormat>Экран (4:3)</PresentationFormat>
  <Paragraphs>114</Paragraphs>
  <Slides>36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36</vt:i4>
      </vt:variant>
    </vt:vector>
  </HeadingPairs>
  <TitlesOfParts>
    <vt:vector size="37" baseType="lpstr">
      <vt:lpstr>Воздушный поток</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дом</dc:creator>
  <cp:lastModifiedBy>4</cp:lastModifiedBy>
  <cp:revision>29</cp:revision>
  <dcterms:created xsi:type="dcterms:W3CDTF">2014-05-18T10:50:05Z</dcterms:created>
  <dcterms:modified xsi:type="dcterms:W3CDTF">2014-05-19T11:44:07Z</dcterms:modified>
</cp:coreProperties>
</file>